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Lato"/>
      <p:regular r:id="rId34"/>
      <p:bold r:id="rId35"/>
      <p:italic r:id="rId36"/>
      <p:boldItalic r:id="rId37"/>
    </p:embeddedFont>
    <p:embeddedFont>
      <p:font typeface="Century Schoolbook"/>
      <p:regular r:id="rId38"/>
      <p:bold r:id="rId39"/>
      <p:italic r:id="rId40"/>
      <p:boldItalic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O1BiztL3zoft0WJtDFcoxlDWW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Schoolbook-italic.fntdata"/><Relationship Id="rId20" Type="http://schemas.openxmlformats.org/officeDocument/2006/relationships/slide" Target="slides/slide15.xml"/><Relationship Id="rId42" Type="http://schemas.openxmlformats.org/officeDocument/2006/relationships/font" Target="fonts/HelveticaNeue-regular.fntdata"/><Relationship Id="rId41" Type="http://schemas.openxmlformats.org/officeDocument/2006/relationships/font" Target="fonts/CenturySchoolbook-boldItalic.fntdata"/><Relationship Id="rId22" Type="http://schemas.openxmlformats.org/officeDocument/2006/relationships/slide" Target="slides/slide17.xml"/><Relationship Id="rId44" Type="http://schemas.openxmlformats.org/officeDocument/2006/relationships/font" Target="fonts/HelveticaNeue-italic.fntdata"/><Relationship Id="rId21" Type="http://schemas.openxmlformats.org/officeDocument/2006/relationships/slide" Target="slides/slide16.xml"/><Relationship Id="rId43" Type="http://schemas.openxmlformats.org/officeDocument/2006/relationships/font" Target="fonts/HelveticaNeue-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CenturySchoolbook-bold.fntdata"/><Relationship Id="rId16" Type="http://schemas.openxmlformats.org/officeDocument/2006/relationships/slide" Target="slides/slide11.xml"/><Relationship Id="rId38" Type="http://schemas.openxmlformats.org/officeDocument/2006/relationships/font" Target="fonts/CenturySchoolboo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US" sz="1200">
                <a:solidFill>
                  <a:srgbClr val="313B3F"/>
                </a:solidFill>
                <a:highlight>
                  <a:schemeClr val="lt1"/>
                </a:highlight>
                <a:latin typeface="Lato"/>
                <a:ea typeface="Lato"/>
                <a:cs typeface="Lato"/>
                <a:sym typeface="Lato"/>
              </a:rPr>
              <a:t>Huge investment in human and material capital for Research and Development</a:t>
            </a:r>
            <a:endParaRPr sz="12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200">
              <a:solidFill>
                <a:srgbClr val="313B3F"/>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rPr lang="en-US" sz="1200">
                <a:solidFill>
                  <a:srgbClr val="313B3F"/>
                </a:solidFill>
                <a:highlight>
                  <a:schemeClr val="lt1"/>
                </a:highlight>
                <a:latin typeface="Lato"/>
                <a:ea typeface="Lato"/>
                <a:cs typeface="Lato"/>
                <a:sym typeface="Lato"/>
              </a:rPr>
              <a:t>4. Need to equip cars with the </a:t>
            </a:r>
            <a:r>
              <a:rPr lang="en-US" sz="1200">
                <a:solidFill>
                  <a:srgbClr val="6AA4C8"/>
                </a:solidFill>
                <a:highlight>
                  <a:schemeClr val="lt1"/>
                </a:highlight>
                <a:latin typeface="Lato"/>
                <a:ea typeface="Lato"/>
                <a:cs typeface="Lato"/>
                <a:sym typeface="Lato"/>
              </a:rPr>
              <a:t>necessary perception</a:t>
            </a:r>
            <a:r>
              <a:rPr lang="en-US" sz="1200">
                <a:solidFill>
                  <a:srgbClr val="313B3F"/>
                </a:solidFill>
                <a:highlight>
                  <a:schemeClr val="lt1"/>
                </a:highlight>
                <a:latin typeface="Lato"/>
                <a:ea typeface="Lato"/>
                <a:cs typeface="Lato"/>
                <a:sym typeface="Lato"/>
              </a:rPr>
              <a:t> to help them understand their environment so that self-driving cars can safely integrate into our existing roads.</a:t>
            </a:r>
            <a:endParaRPr sz="1200">
              <a:solidFill>
                <a:srgbClr val="313B3F"/>
              </a:solidFill>
              <a:highlight>
                <a:schemeClr val="lt1"/>
              </a:highlight>
              <a:latin typeface="Lato"/>
              <a:ea typeface="Lato"/>
              <a:cs typeface="Lato"/>
              <a:sym typeface="Lato"/>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292929"/>
                </a:solidFill>
                <a:highlight>
                  <a:srgbClr val="FFFFFF"/>
                </a:highlight>
                <a:latin typeface="Georgia"/>
                <a:ea typeface="Georgia"/>
                <a:cs typeface="Georgia"/>
                <a:sym typeface="Georgia"/>
              </a:rPr>
              <a:t>CNNs were designed for image recognition tasks were originally applied to the challenge of handwritten digit recognition¹ ². The basic design goal of CNNs was to create a network where the neurons in the early layer of the network would extract local visual features, and neurons in later layers would combine these features to form higher-order features.</a:t>
            </a:r>
            <a:endParaRPr sz="700"/>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2" name="Shape 12"/>
        <p:cNvGrpSpPr/>
        <p:nvPr/>
      </p:nvGrpSpPr>
      <p:grpSpPr>
        <a:xfrm>
          <a:off x="0" y="0"/>
          <a:ext cx="0" cy="0"/>
          <a:chOff x="0" y="0"/>
          <a:chExt cx="0" cy="0"/>
        </a:xfrm>
      </p:grpSpPr>
      <p:sp>
        <p:nvSpPr>
          <p:cNvPr id="13" name="Google Shape;13;p30"/>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lt1"/>
              </a:buClr>
              <a:buSzPts val="7200"/>
              <a:buFont typeface="Helvetica Neue"/>
              <a:buNone/>
              <a:defRPr b="0"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0"/>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5" name="Google Shape;15;p30"/>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30"/>
          <p:cNvSpPr/>
          <p:nvPr/>
        </p:nvSpPr>
        <p:spPr>
          <a:xfrm>
            <a:off x="11292840" y="0"/>
            <a:ext cx="914400" cy="6858000"/>
          </a:xfrm>
          <a:prstGeom prst="rect">
            <a:avLst/>
          </a:prstGeom>
          <a:solidFill>
            <a:srgbClr val="32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40"/>
          <p:cNvSpPr/>
          <p:nvPr/>
        </p:nvSpPr>
        <p:spPr>
          <a:xfrm>
            <a:off x="0" y="5105400"/>
            <a:ext cx="11292840" cy="1752600"/>
          </a:xfrm>
          <a:prstGeom prst="rect">
            <a:avLst/>
          </a:prstGeom>
          <a:solidFill>
            <a:srgbClr val="2F54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txBox="1"/>
          <p:nvPr>
            <p:ph type="title"/>
          </p:nvPr>
        </p:nvSpPr>
        <p:spPr>
          <a:xfrm>
            <a:off x="914400" y="5257800"/>
            <a:ext cx="9982200" cy="914400"/>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rgbClr val="FFFFFF"/>
              </a:buClr>
              <a:buSzPts val="2800"/>
              <a:buFont typeface="Helvetica Neue"/>
              <a:buNone/>
              <a:defRPr b="1"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p:nvPr>
            <p:ph idx="2" type="pic"/>
          </p:nvPr>
        </p:nvSpPr>
        <p:spPr>
          <a:xfrm>
            <a:off x="0" y="0"/>
            <a:ext cx="11292840" cy="5128923"/>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400"/>
              </a:spcBef>
              <a:spcAft>
                <a:spcPts val="0"/>
              </a:spcAft>
              <a:buClr>
                <a:schemeClr val="accent1"/>
              </a:buClr>
              <a:buSzPts val="2560"/>
              <a:buFont typeface="Arial"/>
              <a:buNone/>
              <a:defRPr b="0" i="0" sz="3200" u="none" cap="none" strike="noStrike">
                <a:solidFill>
                  <a:srgbClr val="595959"/>
                </a:solidFill>
                <a:latin typeface="Helvetica Neue"/>
                <a:ea typeface="Helvetica Neue"/>
                <a:cs typeface="Helvetica Neue"/>
                <a:sym typeface="Helvetica Neue"/>
              </a:defRPr>
            </a:lvl1pPr>
            <a:lvl2pPr lvl="1" marR="0" rtl="0" algn="l">
              <a:lnSpc>
                <a:spcPct val="90000"/>
              </a:lnSpc>
              <a:spcBef>
                <a:spcPts val="300"/>
              </a:spcBef>
              <a:spcAft>
                <a:spcPts val="0"/>
              </a:spcAft>
              <a:buClr>
                <a:schemeClr val="accent1"/>
              </a:buClr>
              <a:buSzPts val="2800"/>
              <a:buFont typeface="Noto Sans Symbols"/>
              <a:buNone/>
              <a:defRPr b="0" i="0" sz="2800" u="none" cap="none" strike="noStrike">
                <a:solidFill>
                  <a:srgbClr val="595959"/>
                </a:solidFill>
                <a:latin typeface="Helvetica Neue"/>
                <a:ea typeface="Helvetica Neue"/>
                <a:cs typeface="Helvetica Neue"/>
                <a:sym typeface="Helvetica Neue"/>
              </a:defRPr>
            </a:lvl2pPr>
            <a:lvl3pPr lvl="2" marR="0" rtl="0" algn="l">
              <a:lnSpc>
                <a:spcPct val="90000"/>
              </a:lnSpc>
              <a:spcBef>
                <a:spcPts val="300"/>
              </a:spcBef>
              <a:spcAft>
                <a:spcPts val="0"/>
              </a:spcAft>
              <a:buClr>
                <a:schemeClr val="accent1"/>
              </a:buClr>
              <a:buSzPts val="2400"/>
              <a:buFont typeface="Noto Sans Symbols"/>
              <a:buNone/>
              <a:defRPr b="0" i="0" sz="2400" u="none" cap="none" strike="noStrike">
                <a:solidFill>
                  <a:srgbClr val="595959"/>
                </a:solidFill>
                <a:latin typeface="Helvetica Neue"/>
                <a:ea typeface="Helvetica Neue"/>
                <a:cs typeface="Helvetica Neue"/>
                <a:sym typeface="Helvetica Neue"/>
              </a:defRPr>
            </a:lvl3pPr>
            <a:lvl4pPr lvl="3"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Helvetica Neue"/>
                <a:ea typeface="Helvetica Neue"/>
                <a:cs typeface="Helvetica Neue"/>
                <a:sym typeface="Helvetica Neue"/>
              </a:defRPr>
            </a:lvl4pPr>
            <a:lvl5pPr lvl="4"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Helvetica Neue"/>
                <a:ea typeface="Helvetica Neue"/>
                <a:cs typeface="Helvetica Neue"/>
                <a:sym typeface="Helvetica Neue"/>
              </a:defRPr>
            </a:lvl5pPr>
            <a:lvl6pPr lvl="5"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6pPr>
            <a:lvl7pPr lvl="6"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7pPr>
            <a:lvl8pPr lvl="7"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8pPr>
            <a:lvl9pPr lvl="8" marR="0" rtl="0" algn="l">
              <a:lnSpc>
                <a:spcPct val="90000"/>
              </a:lnSpc>
              <a:spcBef>
                <a:spcPts val="300"/>
              </a:spcBef>
              <a:spcAft>
                <a:spcPts val="30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9pPr>
          </a:lstStyle>
          <a:p/>
        </p:txBody>
      </p:sp>
      <p:sp>
        <p:nvSpPr>
          <p:cNvPr id="84" name="Google Shape;84;p40"/>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1120"/>
              <a:buNone/>
              <a:defRPr sz="1400">
                <a:solidFill>
                  <a:srgbClr val="D8E2F3"/>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5" name="Google Shape;85;p4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4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1"/>
          <p:cNvSpPr txBox="1"/>
          <p:nvPr>
            <p:ph idx="1" type="body"/>
          </p:nvPr>
        </p:nvSpPr>
        <p:spPr>
          <a:xfrm rot="5400000">
            <a:off x="3383884" y="-293211"/>
            <a:ext cx="4351337" cy="859536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1" name="Google Shape;91;p4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42"/>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2"/>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7" name="Google Shape;97;p4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2"/>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0" name="Google Shape;30;p32"/>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1" name="Google Shape;31;p3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3"/>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3"/>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7" name="Google Shape;37;p3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40" name="Shape 40"/>
        <p:cNvGrpSpPr/>
        <p:nvPr/>
      </p:nvGrpSpPr>
      <p:grpSpPr>
        <a:xfrm>
          <a:off x="0" y="0"/>
          <a:ext cx="0" cy="0"/>
          <a:chOff x="0" y="0"/>
          <a:chExt cx="0" cy="0"/>
        </a:xfrm>
      </p:grpSpPr>
      <p:sp>
        <p:nvSpPr>
          <p:cNvPr id="41" name="Google Shape;41;p34"/>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lt1"/>
              </a:buClr>
              <a:buSzPts val="7200"/>
              <a:buFont typeface="Helvetica Neue"/>
              <a:buNone/>
              <a:defRPr b="0"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4"/>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43" name="Google Shape;43;p34"/>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34"/>
          <p:cNvSpPr/>
          <p:nvPr/>
        </p:nvSpPr>
        <p:spPr>
          <a:xfrm>
            <a:off x="11292840" y="0"/>
            <a:ext cx="914400" cy="6858000"/>
          </a:xfrm>
          <a:prstGeom prst="rect">
            <a:avLst/>
          </a:prstGeom>
          <a:solidFill>
            <a:srgbClr val="32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5"/>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accent1"/>
              </a:buClr>
              <a:buSzPts val="7200"/>
              <a:buFont typeface="Helvetica Neue"/>
              <a:buNone/>
              <a:defRPr b="0"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5"/>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400"/>
              </a:spcBef>
              <a:spcAft>
                <a:spcPts val="0"/>
              </a:spcAft>
              <a:buSzPts val="1760"/>
              <a:buNone/>
              <a:defRPr sz="2200">
                <a:solidFill>
                  <a:srgbClr val="3F3F3F"/>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51" name="Google Shape;51;p3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35"/>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36"/>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 type="body"/>
          </p:nvPr>
        </p:nvSpPr>
        <p:spPr>
          <a:xfrm>
            <a:off x="1261872" y="1721606"/>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58" name="Google Shape;58;p36"/>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9" name="Google Shape;59;p36"/>
          <p:cNvSpPr txBox="1"/>
          <p:nvPr>
            <p:ph idx="3" type="body"/>
          </p:nvPr>
        </p:nvSpPr>
        <p:spPr>
          <a:xfrm>
            <a:off x="6126480" y="1721606"/>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latin typeface="Helvetica Neue"/>
                <a:ea typeface="Helvetica Neue"/>
                <a:cs typeface="Helvetica Neue"/>
                <a:sym typeface="Helvetica Neue"/>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0" name="Google Shape;60;p36"/>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1" name="Google Shape;61;p3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37"/>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3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39"/>
          <p:cNvSpPr txBox="1"/>
          <p:nvPr>
            <p:ph type="title"/>
          </p:nvPr>
        </p:nvSpPr>
        <p:spPr>
          <a:xfrm>
            <a:off x="841248" y="457200"/>
            <a:ext cx="3200400" cy="1600197"/>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3200"/>
              <a:buFont typeface="Helvetica Neue"/>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9"/>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76" name="Google Shape;76;p39"/>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800"/>
              </a:spcBef>
              <a:spcAft>
                <a:spcPts val="0"/>
              </a:spcAft>
              <a:buSzPts val="1120"/>
              <a:buNone/>
              <a:defRPr sz="14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77" name="Google Shape;77;p3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9"/>
          <p:cNvSpPr/>
          <p:nvPr/>
        </p:nvSpPr>
        <p:spPr>
          <a:xfrm>
            <a:off x="11292840" y="0"/>
            <a:ext cx="9144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29"/>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marR="0" rtl="0" algn="l">
              <a:lnSpc>
                <a:spcPct val="90000"/>
              </a:lnSpc>
              <a:spcBef>
                <a:spcPts val="0"/>
              </a:spcBef>
              <a:spcAft>
                <a:spcPts val="0"/>
              </a:spcAft>
              <a:buClr>
                <a:schemeClr val="accent1"/>
              </a:buClr>
              <a:buSzPts val="4400"/>
              <a:buFont typeface="Helvetica Neue"/>
              <a:buNone/>
              <a:defRPr b="1" i="0" sz="4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29"/>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FEFEFE"/>
                </a:solidFill>
                <a:latin typeface="Helvetica Neue"/>
                <a:ea typeface="Helvetica Neue"/>
                <a:cs typeface="Helvetica Neue"/>
                <a:sym typeface="Helvetica Neue"/>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FEFEFE"/>
                </a:solidFill>
                <a:latin typeface="Helvetica Neue"/>
                <a:ea typeface="Helvetica Neue"/>
                <a:cs typeface="Helvetica Neue"/>
                <a:sym typeface="Helvetica Neue"/>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Helvetica Neue"/>
                <a:ea typeface="Helvetica Neue"/>
                <a:cs typeface="Helvetica Neue"/>
                <a:sym typeface="Helvetica Neue"/>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Helvetica Neue"/>
                <a:ea typeface="Helvetica Neue"/>
                <a:cs typeface="Helvetica Neue"/>
                <a:sym typeface="Helvetica Neue"/>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Helvetica Neue"/>
                <a:ea typeface="Helvetica Neue"/>
                <a:cs typeface="Helvetica Neue"/>
                <a:sym typeface="Helvetica Neue"/>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9pPr>
          </a:lstStyle>
          <a:p/>
        </p:txBody>
      </p:sp>
      <p:sp>
        <p:nvSpPr>
          <p:cNvPr id="9" name="Google Shape;9;p2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F5F4F4"/>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0" name="Google Shape;10;p2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5F4F4"/>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1" name="Google Shape;11;p2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31"/>
          <p:cNvSpPr/>
          <p:nvPr/>
        </p:nvSpPr>
        <p:spPr>
          <a:xfrm>
            <a:off x="11292840" y="0"/>
            <a:ext cx="9144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marR="0" rtl="0" algn="l">
              <a:lnSpc>
                <a:spcPct val="90000"/>
              </a:lnSpc>
              <a:spcBef>
                <a:spcPts val="0"/>
              </a:spcBef>
              <a:spcAft>
                <a:spcPts val="0"/>
              </a:spcAft>
              <a:buClr>
                <a:schemeClr val="accent1"/>
              </a:buClr>
              <a:buSzPts val="4400"/>
              <a:buFont typeface="Helvetica Neue"/>
              <a:buNone/>
              <a:defRPr b="1" i="0" sz="4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3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595959"/>
                </a:solidFill>
                <a:latin typeface="Helvetica Neue"/>
                <a:ea typeface="Helvetica Neue"/>
                <a:cs typeface="Helvetica Neue"/>
                <a:sym typeface="Helvetica Neue"/>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595959"/>
                </a:solidFill>
                <a:latin typeface="Helvetica Neue"/>
                <a:ea typeface="Helvetica Neue"/>
                <a:cs typeface="Helvetica Neue"/>
                <a:sym typeface="Helvetica Neue"/>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595959"/>
                </a:solidFill>
                <a:latin typeface="Helvetica Neue"/>
                <a:ea typeface="Helvetica Neue"/>
                <a:cs typeface="Helvetica Neue"/>
                <a:sym typeface="Helvetica Neue"/>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Helvetica Neue"/>
                <a:ea typeface="Helvetica Neue"/>
                <a:cs typeface="Helvetica Neue"/>
                <a:sym typeface="Helvetica Neue"/>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Helvetica Neue"/>
                <a:ea typeface="Helvetica Neue"/>
                <a:cs typeface="Helvetica Neue"/>
                <a:sym typeface="Helvetica Neue"/>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9pPr>
          </a:lstStyle>
          <a:p/>
        </p:txBody>
      </p:sp>
      <p:sp>
        <p:nvSpPr>
          <p:cNvPr id="24" name="Google Shape;24;p3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ACB8C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5" name="Google Shape;25;p3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ACB8C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6" name="Google Shape;26;p3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6.png"/><Relationship Id="rId6"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v-foundation.org/openaccess/content_cvpr_2015/papers/Long_Fully_Convolutional_Networks_2015_CVPR_paper.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analyticsindiamag.com/how-neuroscience-is-helping-cnns-perform-better/" TargetMode="External"/><Relationship Id="rId4" Type="http://schemas.openxmlformats.org/officeDocument/2006/relationships/hyperlink" Target="https://proceedings.neurips.cc/paper/2020/file/98b17f068d5d9b7668e19fb8ae470841-Paper.pdf" TargetMode="External"/><Relationship Id="rId5" Type="http://schemas.openxmlformats.org/officeDocument/2006/relationships/hyperlink" Target="https://divamgupta.com/image-segmentation/2019/06/06/deep-learning-semantic-segmentation-keras.html" TargetMode="External"/><Relationship Id="rId6" Type="http://schemas.openxmlformats.org/officeDocument/2006/relationships/hyperlink" Target="https://ieeexplore.ieee.org/document/8354267?denied=" TargetMode="External"/><Relationship Id="rId7" Type="http://schemas.openxmlformats.org/officeDocument/2006/relationships/hyperlink" Target="https://www.cv-foundation.org/openaccess/content_cvpr_2015/papers/Long_Fully_Convolutional_Networks_2015_CVPR_pape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1261925" y="974375"/>
            <a:ext cx="9418200" cy="2869800"/>
          </a:xfrm>
          <a:prstGeom prst="rect">
            <a:avLst/>
          </a:prstGeom>
          <a:noFill/>
          <a:ln>
            <a:noFill/>
          </a:ln>
        </p:spPr>
        <p:txBody>
          <a:bodyPr anchorCtr="0" anchor="b" bIns="45700" lIns="91425" spcFirstLastPara="1" rIns="91425" wrap="square" tIns="27425">
            <a:normAutofit/>
          </a:bodyPr>
          <a:lstStyle/>
          <a:p>
            <a:pPr indent="0" lvl="0" marL="0" rtl="0" algn="l">
              <a:lnSpc>
                <a:spcPct val="85000"/>
              </a:lnSpc>
              <a:spcBef>
                <a:spcPts val="0"/>
              </a:spcBef>
              <a:spcAft>
                <a:spcPts val="0"/>
              </a:spcAft>
              <a:buClr>
                <a:schemeClr val="lt1"/>
              </a:buClr>
              <a:buSzPts val="7200"/>
              <a:buFont typeface="Helvetica Neue"/>
              <a:buNone/>
            </a:pPr>
            <a:r>
              <a:rPr lang="en-US" sz="6800">
                <a:latin typeface="Lato"/>
                <a:ea typeface="Lato"/>
                <a:cs typeface="Lato"/>
                <a:sym typeface="Lato"/>
              </a:rPr>
              <a:t>Semantic Segmentation of Urban Streets</a:t>
            </a:r>
            <a:endParaRPr sz="6800">
              <a:latin typeface="Lato"/>
              <a:ea typeface="Lato"/>
              <a:cs typeface="Lato"/>
              <a:sym typeface="Lato"/>
            </a:endParaRPr>
          </a:p>
        </p:txBody>
      </p:sp>
      <p:sp>
        <p:nvSpPr>
          <p:cNvPr id="105" name="Google Shape;105;p1"/>
          <p:cNvSpPr txBox="1"/>
          <p:nvPr>
            <p:ph idx="1" type="subTitle"/>
          </p:nvPr>
        </p:nvSpPr>
        <p:spPr>
          <a:xfrm>
            <a:off x="1699247" y="4835600"/>
            <a:ext cx="9418200" cy="1691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r">
              <a:lnSpc>
                <a:spcPct val="95000"/>
              </a:lnSpc>
              <a:spcBef>
                <a:spcPts val="0"/>
              </a:spcBef>
              <a:spcAft>
                <a:spcPts val="0"/>
              </a:spcAft>
              <a:buSzPct val="80000"/>
              <a:buNone/>
            </a:pPr>
            <a:r>
              <a:rPr b="1" lang="en-US">
                <a:solidFill>
                  <a:schemeClr val="lt1"/>
                </a:solidFill>
              </a:rPr>
              <a:t>Team Members:</a:t>
            </a:r>
            <a:endParaRPr/>
          </a:p>
          <a:p>
            <a:pPr indent="0" lvl="0" marL="0" rtl="0" algn="r">
              <a:lnSpc>
                <a:spcPct val="95000"/>
              </a:lnSpc>
              <a:spcBef>
                <a:spcPts val="800"/>
              </a:spcBef>
              <a:spcAft>
                <a:spcPts val="0"/>
              </a:spcAft>
              <a:buSzPct val="80000"/>
              <a:buNone/>
            </a:pPr>
            <a:r>
              <a:rPr lang="en-US">
                <a:solidFill>
                  <a:schemeClr val="lt1"/>
                </a:solidFill>
              </a:rPr>
              <a:t>Trisha Baldha (18BCP118)</a:t>
            </a:r>
            <a:endParaRPr/>
          </a:p>
          <a:p>
            <a:pPr indent="0" lvl="0" marL="0" rtl="0" algn="r">
              <a:lnSpc>
                <a:spcPct val="95000"/>
              </a:lnSpc>
              <a:spcBef>
                <a:spcPts val="800"/>
              </a:spcBef>
              <a:spcAft>
                <a:spcPts val="0"/>
              </a:spcAft>
              <a:buSzPct val="80000"/>
              <a:buNone/>
            </a:pPr>
            <a:r>
              <a:rPr lang="en-US">
                <a:solidFill>
                  <a:schemeClr val="lt1"/>
                </a:solidFill>
              </a:rPr>
              <a:t>Malvi Mungalpara (18BCP059)</a:t>
            </a:r>
            <a:endParaRPr/>
          </a:p>
          <a:p>
            <a:pPr indent="0" lvl="0" marL="0" rtl="0" algn="r">
              <a:lnSpc>
                <a:spcPct val="95000"/>
              </a:lnSpc>
              <a:spcBef>
                <a:spcPts val="800"/>
              </a:spcBef>
              <a:spcAft>
                <a:spcPts val="0"/>
              </a:spcAft>
              <a:buSzPct val="80000"/>
              <a:buNone/>
            </a:pPr>
            <a:r>
              <a:rPr lang="en-US">
                <a:solidFill>
                  <a:schemeClr val="lt1"/>
                </a:solidFill>
              </a:rPr>
              <a:t>Yanvi Soni (18BCP130)</a:t>
            </a:r>
            <a:endParaRPr/>
          </a:p>
          <a:p>
            <a:pPr indent="0" lvl="0" marL="0" rtl="0" algn="r">
              <a:lnSpc>
                <a:spcPct val="95000"/>
              </a:lnSpc>
              <a:spcBef>
                <a:spcPts val="800"/>
              </a:spcBef>
              <a:spcAft>
                <a:spcPts val="0"/>
              </a:spcAft>
              <a:buSzPct val="80000"/>
              <a:buNone/>
            </a:pPr>
            <a:r>
              <a:rPr lang="en-US">
                <a:solidFill>
                  <a:schemeClr val="lt1"/>
                </a:solidFill>
              </a:rPr>
              <a:t>Priyanka Goradia (18BCP137)</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82939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sz="4000"/>
          </a:p>
        </p:txBody>
      </p:sp>
      <p:sp>
        <p:nvSpPr>
          <p:cNvPr id="165" name="Google Shape;165;p10"/>
          <p:cNvSpPr txBox="1"/>
          <p:nvPr>
            <p:ph idx="1" type="body"/>
          </p:nvPr>
        </p:nvSpPr>
        <p:spPr>
          <a:xfrm>
            <a:off x="829397" y="1940500"/>
            <a:ext cx="8595300" cy="46551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b="1" lang="en-US">
                <a:solidFill>
                  <a:srgbClr val="313B3F"/>
                </a:solidFill>
                <a:latin typeface="Lato"/>
                <a:ea typeface="Lato"/>
                <a:cs typeface="Lato"/>
                <a:sym typeface="Lato"/>
              </a:rPr>
              <a:t>Transposed Convolution  </a:t>
            </a:r>
            <a:endParaRPr>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Transposed Convolution or like some people incorrectly call it Deconvolution, can be seen as an </a:t>
            </a:r>
            <a:r>
              <a:rPr lang="en-US" sz="1700">
                <a:solidFill>
                  <a:srgbClr val="6AA4C8"/>
                </a:solidFill>
                <a:latin typeface="Lato"/>
                <a:ea typeface="Lato"/>
                <a:cs typeface="Lato"/>
                <a:sym typeface="Lato"/>
              </a:rPr>
              <a:t>opposite action to Convolution</a:t>
            </a:r>
            <a:r>
              <a:rPr lang="en-US" sz="1700">
                <a:solidFill>
                  <a:srgbClr val="313B3F"/>
                </a:solidFill>
                <a:latin typeface="Lato"/>
                <a:ea typeface="Lato"/>
                <a:cs typeface="Lato"/>
                <a:sym typeface="Lato"/>
              </a:rPr>
              <a:t>. </a:t>
            </a:r>
            <a:endParaRPr sz="1700">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Unlike convolution, a transposed convolution layer is used to </a:t>
            </a:r>
            <a:r>
              <a:rPr lang="en-US" sz="1700">
                <a:solidFill>
                  <a:srgbClr val="6AA4C8"/>
                </a:solidFill>
                <a:latin typeface="Lato"/>
                <a:ea typeface="Lato"/>
                <a:cs typeface="Lato"/>
                <a:sym typeface="Lato"/>
              </a:rPr>
              <a:t>upsample the reduced resolution feature back to its original resolution</a:t>
            </a:r>
            <a:r>
              <a:rPr lang="en-US" sz="1700">
                <a:solidFill>
                  <a:srgbClr val="313B3F"/>
                </a:solidFill>
                <a:latin typeface="Lato"/>
                <a:ea typeface="Lato"/>
                <a:cs typeface="Lato"/>
                <a:sym typeface="Lato"/>
              </a:rPr>
              <a:t>. </a:t>
            </a:r>
            <a:endParaRPr sz="1700">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A set of stride and padding values is learned to obtain the final output from the lower resolution features. The below illustration explains the procedure in a very easy to understand manner.  </a:t>
            </a:r>
            <a:endParaRPr sz="1700">
              <a:solidFill>
                <a:srgbClr val="313B3F"/>
              </a:solidFill>
              <a:latin typeface="Lato"/>
              <a:ea typeface="Lato"/>
              <a:cs typeface="Lato"/>
              <a:sym typeface="Lato"/>
            </a:endParaRPr>
          </a:p>
          <a:p>
            <a:pPr indent="0" lvl="0" marL="0" rtl="0" algn="l">
              <a:lnSpc>
                <a:spcPct val="95000"/>
              </a:lnSpc>
              <a:spcBef>
                <a:spcPts val="1600"/>
              </a:spcBef>
              <a:spcAft>
                <a:spcPts val="0"/>
              </a:spcAft>
              <a:buSzPts val="1600"/>
              <a:buNone/>
            </a:pPr>
            <a:r>
              <a:t/>
            </a:r>
            <a:endParaRPr>
              <a:solidFill>
                <a:srgbClr val="313B3F"/>
              </a:solidFill>
            </a:endParaRPr>
          </a:p>
          <a:p>
            <a:pPr indent="0" lvl="0" marL="0" rtl="0" algn="l">
              <a:lnSpc>
                <a:spcPct val="95000"/>
              </a:lnSpc>
              <a:spcBef>
                <a:spcPts val="1600"/>
              </a:spcBef>
              <a:spcAft>
                <a:spcPts val="0"/>
              </a:spcAft>
              <a:buSzPts val="1600"/>
              <a:buNone/>
            </a:pPr>
            <a:r>
              <a:t/>
            </a:r>
            <a:endParaRPr/>
          </a:p>
        </p:txBody>
      </p:sp>
      <p:pic>
        <p:nvPicPr>
          <p:cNvPr id="166" name="Google Shape;166;p10"/>
          <p:cNvPicPr preferRelativeResize="0"/>
          <p:nvPr/>
        </p:nvPicPr>
        <p:blipFill rotWithShape="1">
          <a:blip r:embed="rId3">
            <a:alphaModFix/>
          </a:blip>
          <a:srcRect b="0" l="0" r="0" t="0"/>
          <a:stretch/>
        </p:blipFill>
        <p:spPr>
          <a:xfrm>
            <a:off x="3142813" y="4465425"/>
            <a:ext cx="8037925" cy="223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658147" y="435772"/>
            <a:ext cx="9692700" cy="11970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72" name="Google Shape;172;p11"/>
          <p:cNvSpPr txBox="1"/>
          <p:nvPr>
            <p:ph idx="1" type="body"/>
          </p:nvPr>
        </p:nvSpPr>
        <p:spPr>
          <a:xfrm>
            <a:off x="798500" y="2077175"/>
            <a:ext cx="10353600" cy="44874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40"/>
              <a:buNone/>
            </a:pPr>
            <a:r>
              <a:rPr b="1" i="0" lang="en-US" sz="1900">
                <a:solidFill>
                  <a:srgbClr val="000000"/>
                </a:solidFill>
                <a:latin typeface="Lato"/>
                <a:ea typeface="Lato"/>
                <a:cs typeface="Lato"/>
                <a:sym typeface="Lato"/>
              </a:rPr>
              <a:t>Skip Connections</a:t>
            </a:r>
            <a:r>
              <a:rPr b="1" i="0" lang="en-US" sz="1700">
                <a:solidFill>
                  <a:srgbClr val="000000"/>
                </a:solidFill>
                <a:latin typeface="Lato"/>
                <a:ea typeface="Lato"/>
                <a:cs typeface="Lato"/>
                <a:sym typeface="Lato"/>
              </a:rPr>
              <a:t> </a:t>
            </a:r>
            <a:endParaRPr i="0" sz="1700">
              <a:solidFill>
                <a:srgbClr val="000000"/>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Downsampling</a:t>
            </a:r>
            <a:r>
              <a:rPr lang="en-US" sz="1700">
                <a:solidFill>
                  <a:srgbClr val="6AA4C8"/>
                </a:solidFill>
                <a:latin typeface="Lato"/>
                <a:ea typeface="Lato"/>
                <a:cs typeface="Lato"/>
                <a:sym typeface="Lato"/>
              </a:rPr>
              <a:t> </a:t>
            </a:r>
            <a:r>
              <a:rPr i="0" lang="en-US" sz="1700">
                <a:solidFill>
                  <a:srgbClr val="6AA4C8"/>
                </a:solidFill>
                <a:latin typeface="Lato"/>
                <a:ea typeface="Lato"/>
                <a:cs typeface="Lato"/>
                <a:sym typeface="Lato"/>
              </a:rPr>
              <a:t>reduces the resolution</a:t>
            </a:r>
            <a:r>
              <a:rPr i="0" lang="en-US" sz="1700">
                <a:solidFill>
                  <a:srgbClr val="313B3F"/>
                </a:solidFill>
                <a:latin typeface="Lato"/>
                <a:ea typeface="Lato"/>
                <a:cs typeface="Lato"/>
                <a:sym typeface="Lato"/>
              </a:rPr>
              <a:t> of the input by a large factor, thus during upsampling it becomes very difficult to reproduce the finer details even after using sophisticated techniques like Transpose Convolution. </a:t>
            </a:r>
            <a:endParaRPr i="0"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O</a:t>
            </a:r>
            <a:r>
              <a:rPr i="0" lang="en-US" sz="1700">
                <a:solidFill>
                  <a:srgbClr val="313B3F"/>
                </a:solidFill>
                <a:latin typeface="Lato"/>
                <a:ea typeface="Lato"/>
                <a:cs typeface="Lato"/>
                <a:sym typeface="Lato"/>
              </a:rPr>
              <a:t>btain a coarse output .</a:t>
            </a:r>
            <a:endParaRPr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A</a:t>
            </a:r>
            <a:r>
              <a:rPr i="0" lang="en-US" sz="1700">
                <a:solidFill>
                  <a:srgbClr val="313B3F"/>
                </a:solidFill>
                <a:latin typeface="Lato"/>
                <a:ea typeface="Lato"/>
                <a:cs typeface="Lato"/>
                <a:sym typeface="Lato"/>
              </a:rPr>
              <a:t>dding </a:t>
            </a:r>
            <a:r>
              <a:rPr b="1" i="0" lang="en-US" sz="1700">
                <a:solidFill>
                  <a:srgbClr val="6AA4C8"/>
                </a:solidFill>
                <a:latin typeface="Lato"/>
                <a:ea typeface="Lato"/>
                <a:cs typeface="Lato"/>
                <a:sym typeface="Lato"/>
              </a:rPr>
              <a:t>‘skip connections’</a:t>
            </a:r>
            <a:r>
              <a:rPr i="0" lang="en-US" sz="1700">
                <a:solidFill>
                  <a:srgbClr val="313B3F"/>
                </a:solidFill>
                <a:latin typeface="Lato"/>
                <a:ea typeface="Lato"/>
                <a:cs typeface="Lato"/>
                <a:sym typeface="Lato"/>
              </a:rPr>
              <a:t> in the Upsampling stage from earlier layers and summing the two feature maps. </a:t>
            </a:r>
            <a:endParaRPr i="0"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i="0" lang="en-US" sz="1700">
                <a:solidFill>
                  <a:srgbClr val="313B3F"/>
                </a:solidFill>
                <a:latin typeface="Lato"/>
                <a:ea typeface="Lato"/>
                <a:cs typeface="Lato"/>
                <a:sym typeface="Lato"/>
              </a:rPr>
              <a:t>These skip connections provide enough information to later layers to generate accurate segmentation boundaries.  This combination of fine and coarse layers leads to local predictions with nearly accurate global (spatial) structure. </a:t>
            </a:r>
            <a:endParaRPr sz="1700">
              <a:solidFill>
                <a:srgbClr val="313B3F"/>
              </a:solidFill>
              <a:latin typeface="Lato"/>
              <a:ea typeface="Lato"/>
              <a:cs typeface="Lato"/>
              <a:sym typeface="Lato"/>
            </a:endParaRPr>
          </a:p>
          <a:p>
            <a:pPr indent="0" lvl="0" marL="0" rtl="0" algn="l">
              <a:lnSpc>
                <a:spcPct val="95000"/>
              </a:lnSpc>
              <a:spcBef>
                <a:spcPts val="0"/>
              </a:spcBef>
              <a:spcAft>
                <a:spcPts val="0"/>
              </a:spcAft>
              <a:buSzPts val="1280"/>
              <a:buNone/>
            </a:pPr>
            <a:r>
              <a:rPr i="0" lang="en-US" sz="1700">
                <a:solidFill>
                  <a:srgbClr val="000000"/>
                </a:solidFill>
                <a:latin typeface="Lato"/>
                <a:ea typeface="Lato"/>
                <a:cs typeface="Lato"/>
                <a:sym typeface="Lato"/>
              </a:rPr>
              <a:t> </a:t>
            </a:r>
            <a:endParaRPr sz="1700">
              <a:latin typeface="Lato"/>
              <a:ea typeface="Lato"/>
              <a:cs typeface="Lato"/>
              <a:sym typeface="Lato"/>
            </a:endParaRPr>
          </a:p>
          <a:p>
            <a:pPr indent="0" lvl="0" marL="0" rtl="0" algn="l">
              <a:lnSpc>
                <a:spcPct val="95000"/>
              </a:lnSpc>
              <a:spcBef>
                <a:spcPts val="1600"/>
              </a:spcBef>
              <a:spcAft>
                <a:spcPts val="0"/>
              </a:spcAft>
              <a:buSzPts val="1600"/>
              <a:buNone/>
            </a:pPr>
            <a:br>
              <a:rPr i="0" lang="en-US" sz="1700">
                <a:solidFill>
                  <a:srgbClr val="000000"/>
                </a:solidFill>
                <a:latin typeface="Lato"/>
                <a:ea typeface="Lato"/>
                <a:cs typeface="Lato"/>
                <a:sym typeface="Lato"/>
              </a:rPr>
            </a:br>
            <a:endParaRPr sz="1700">
              <a:latin typeface="Lato"/>
              <a:ea typeface="Lato"/>
              <a:cs typeface="Lato"/>
              <a:sym typeface="Lato"/>
            </a:endParaRPr>
          </a:p>
        </p:txBody>
      </p:sp>
      <p:pic>
        <p:nvPicPr>
          <p:cNvPr id="173" name="Google Shape;173;p11"/>
          <p:cNvPicPr preferRelativeResize="0"/>
          <p:nvPr/>
        </p:nvPicPr>
        <p:blipFill rotWithShape="1">
          <a:blip r:embed="rId3">
            <a:alphaModFix/>
          </a:blip>
          <a:srcRect b="0" l="0" r="9697" t="0"/>
          <a:stretch/>
        </p:blipFill>
        <p:spPr>
          <a:xfrm>
            <a:off x="4082875" y="4479325"/>
            <a:ext cx="6267974" cy="216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798497" y="2822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Unet Model</a:t>
            </a:r>
            <a:endParaRPr sz="4800">
              <a:latin typeface="Lato"/>
              <a:ea typeface="Lato"/>
              <a:cs typeface="Lato"/>
              <a:sym typeface="Lato"/>
            </a:endParaRPr>
          </a:p>
        </p:txBody>
      </p:sp>
      <p:pic>
        <p:nvPicPr>
          <p:cNvPr id="179" name="Google Shape;179;p12"/>
          <p:cNvPicPr preferRelativeResize="0"/>
          <p:nvPr>
            <p:ph idx="1" type="body"/>
          </p:nvPr>
        </p:nvPicPr>
        <p:blipFill rotWithShape="1">
          <a:blip r:embed="rId3">
            <a:alphaModFix/>
          </a:blip>
          <a:srcRect b="0" l="0" r="0" t="0"/>
          <a:stretch/>
        </p:blipFill>
        <p:spPr>
          <a:xfrm>
            <a:off x="873675" y="2006400"/>
            <a:ext cx="4856700" cy="4194000"/>
          </a:xfrm>
          <a:prstGeom prst="rect">
            <a:avLst/>
          </a:prstGeom>
          <a:noFill/>
          <a:ln>
            <a:noFill/>
          </a:ln>
        </p:spPr>
      </p:pic>
      <p:sp>
        <p:nvSpPr>
          <p:cNvPr id="180" name="Google Shape;180;p12"/>
          <p:cNvSpPr txBox="1"/>
          <p:nvPr/>
        </p:nvSpPr>
        <p:spPr>
          <a:xfrm>
            <a:off x="6516498" y="2006400"/>
            <a:ext cx="4036500" cy="3894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UNet is a special kind of CNN, which uses concatenate layers to feed data from previous layers to the layers close to the output. </a:t>
            </a:r>
            <a:endParaRPr b="0" i="0" sz="1900" u="none" cap="none" strike="noStrike">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The network has a </a:t>
            </a:r>
            <a:r>
              <a:rPr b="0" i="0" lang="en-US" sz="1900" u="none" cap="none" strike="noStrike">
                <a:solidFill>
                  <a:srgbClr val="6AA4C8"/>
                </a:solidFill>
                <a:latin typeface="Lato"/>
                <a:ea typeface="Lato"/>
                <a:cs typeface="Lato"/>
                <a:sym typeface="Lato"/>
              </a:rPr>
              <a:t>double-funnel shape.</a:t>
            </a:r>
            <a:r>
              <a:rPr b="0" i="0" lang="en-US" sz="1900" u="none" cap="none" strike="noStrike">
                <a:solidFill>
                  <a:srgbClr val="313B3F"/>
                </a:solidFill>
                <a:latin typeface="Lato"/>
                <a:ea typeface="Lato"/>
                <a:cs typeface="Lato"/>
                <a:sym typeface="Lato"/>
              </a:rPr>
              <a:t> The through feeding of data makes sure that no data is lost. </a:t>
            </a:r>
            <a:endParaRPr b="0" i="0" sz="1900" u="none" cap="none" strike="noStrike">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Otherwise the funnel shape would cause something similar to an autoencoder.</a:t>
            </a:r>
            <a:endParaRPr b="0" i="0" sz="1900" u="none" cap="none" strike="noStrike">
              <a:solidFill>
                <a:srgbClr val="313B3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UNet model</a:t>
            </a:r>
            <a:endParaRPr>
              <a:latin typeface="Lato"/>
              <a:ea typeface="Lato"/>
              <a:cs typeface="Lato"/>
              <a:sym typeface="Lato"/>
            </a:endParaRPr>
          </a:p>
        </p:txBody>
      </p:sp>
      <p:sp>
        <p:nvSpPr>
          <p:cNvPr id="186" name="Google Shape;186;p13"/>
          <p:cNvSpPr txBox="1"/>
          <p:nvPr>
            <p:ph idx="1" type="body"/>
          </p:nvPr>
        </p:nvSpPr>
        <p:spPr>
          <a:xfrm>
            <a:off x="813922" y="2045025"/>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1000</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10</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0.7</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4"/>
          <p:cNvSpPr txBox="1"/>
          <p:nvPr>
            <p:ph type="title"/>
          </p:nvPr>
        </p:nvSpPr>
        <p:spPr>
          <a:xfrm>
            <a:off x="713072" y="2932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UNet model </a:t>
            </a:r>
            <a:endParaRPr>
              <a:latin typeface="Lato"/>
              <a:ea typeface="Lato"/>
              <a:cs typeface="Lato"/>
              <a:sym typeface="Lato"/>
            </a:endParaRPr>
          </a:p>
        </p:txBody>
      </p:sp>
      <p:pic>
        <p:nvPicPr>
          <p:cNvPr id="192" name="Google Shape;192;p14"/>
          <p:cNvPicPr preferRelativeResize="0"/>
          <p:nvPr>
            <p:ph idx="1" type="body"/>
          </p:nvPr>
        </p:nvPicPr>
        <p:blipFill rotWithShape="1">
          <a:blip r:embed="rId3">
            <a:alphaModFix/>
          </a:blip>
          <a:srcRect b="0" l="0" r="0" t="0"/>
          <a:stretch/>
        </p:blipFill>
        <p:spPr>
          <a:xfrm>
            <a:off x="790288" y="2025688"/>
            <a:ext cx="8594700" cy="429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5"/>
          <p:cNvSpPr txBox="1"/>
          <p:nvPr>
            <p:ph type="title"/>
          </p:nvPr>
        </p:nvSpPr>
        <p:spPr>
          <a:xfrm>
            <a:off x="829372" y="2624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UNet model</a:t>
            </a:r>
            <a:endParaRPr>
              <a:latin typeface="Lato"/>
              <a:ea typeface="Lato"/>
              <a:cs typeface="Lato"/>
              <a:sym typeface="Lato"/>
            </a:endParaRPr>
          </a:p>
        </p:txBody>
      </p:sp>
      <p:pic>
        <p:nvPicPr>
          <p:cNvPr id="198" name="Google Shape;198;p15"/>
          <p:cNvPicPr preferRelativeResize="0"/>
          <p:nvPr>
            <p:ph idx="1" type="body"/>
          </p:nvPr>
        </p:nvPicPr>
        <p:blipFill rotWithShape="1">
          <a:blip r:embed="rId3">
            <a:alphaModFix/>
          </a:blip>
          <a:srcRect b="0" l="0" r="0" t="0"/>
          <a:stretch/>
        </p:blipFill>
        <p:spPr>
          <a:xfrm>
            <a:off x="829363" y="2020238"/>
            <a:ext cx="4305600" cy="2152800"/>
          </a:xfrm>
          <a:prstGeom prst="rect">
            <a:avLst/>
          </a:prstGeom>
          <a:noFill/>
          <a:ln>
            <a:noFill/>
          </a:ln>
        </p:spPr>
      </p:pic>
      <p:pic>
        <p:nvPicPr>
          <p:cNvPr id="199" name="Google Shape;199;p15"/>
          <p:cNvPicPr preferRelativeResize="0"/>
          <p:nvPr/>
        </p:nvPicPr>
        <p:blipFill rotWithShape="1">
          <a:blip r:embed="rId4">
            <a:alphaModFix/>
          </a:blip>
          <a:srcRect b="0" l="0" r="0" t="0"/>
          <a:stretch/>
        </p:blipFill>
        <p:spPr>
          <a:xfrm>
            <a:off x="5629750" y="2020251"/>
            <a:ext cx="4305591" cy="2152796"/>
          </a:xfrm>
          <a:prstGeom prst="rect">
            <a:avLst/>
          </a:prstGeom>
          <a:noFill/>
          <a:ln>
            <a:noFill/>
          </a:ln>
        </p:spPr>
      </p:pic>
      <p:pic>
        <p:nvPicPr>
          <p:cNvPr id="200" name="Google Shape;200;p15"/>
          <p:cNvPicPr preferRelativeResize="0"/>
          <p:nvPr/>
        </p:nvPicPr>
        <p:blipFill rotWithShape="1">
          <a:blip r:embed="rId5">
            <a:alphaModFix/>
          </a:blip>
          <a:srcRect b="0" l="0" r="0" t="0"/>
          <a:stretch/>
        </p:blipFill>
        <p:spPr>
          <a:xfrm>
            <a:off x="829372" y="4501948"/>
            <a:ext cx="4305591" cy="2152796"/>
          </a:xfrm>
          <a:prstGeom prst="rect">
            <a:avLst/>
          </a:prstGeom>
          <a:noFill/>
          <a:ln>
            <a:noFill/>
          </a:ln>
        </p:spPr>
      </p:pic>
      <p:pic>
        <p:nvPicPr>
          <p:cNvPr id="201" name="Google Shape;201;p15"/>
          <p:cNvPicPr preferRelativeResize="0"/>
          <p:nvPr/>
        </p:nvPicPr>
        <p:blipFill rotWithShape="1">
          <a:blip r:embed="rId6">
            <a:alphaModFix/>
          </a:blip>
          <a:srcRect b="0" l="0" r="0" t="0"/>
          <a:stretch/>
        </p:blipFill>
        <p:spPr>
          <a:xfrm>
            <a:off x="5629750" y="4501948"/>
            <a:ext cx="4305591" cy="21527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txBox="1"/>
          <p:nvPr>
            <p:ph type="title"/>
          </p:nvPr>
        </p:nvSpPr>
        <p:spPr>
          <a:xfrm>
            <a:off x="813947" y="3721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UNet model</a:t>
            </a:r>
            <a:endParaRPr>
              <a:latin typeface="Lato"/>
              <a:ea typeface="Lato"/>
              <a:cs typeface="Lato"/>
              <a:sym typeface="Lato"/>
            </a:endParaRPr>
          </a:p>
        </p:txBody>
      </p:sp>
      <p:pic>
        <p:nvPicPr>
          <p:cNvPr id="207" name="Google Shape;207;p16"/>
          <p:cNvPicPr preferRelativeResize="0"/>
          <p:nvPr>
            <p:ph idx="1" type="body"/>
          </p:nvPr>
        </p:nvPicPr>
        <p:blipFill rotWithShape="1">
          <a:blip r:embed="rId3">
            <a:alphaModFix/>
          </a:blip>
          <a:srcRect b="0" l="0" r="0" t="0"/>
          <a:stretch/>
        </p:blipFill>
        <p:spPr>
          <a:xfrm>
            <a:off x="5821820" y="2047967"/>
            <a:ext cx="5024700" cy="3140400"/>
          </a:xfrm>
          <a:prstGeom prst="rect">
            <a:avLst/>
          </a:prstGeom>
          <a:noFill/>
          <a:ln>
            <a:noFill/>
          </a:ln>
        </p:spPr>
      </p:pic>
      <p:pic>
        <p:nvPicPr>
          <p:cNvPr id="208" name="Google Shape;208;p16"/>
          <p:cNvPicPr preferRelativeResize="0"/>
          <p:nvPr/>
        </p:nvPicPr>
        <p:blipFill rotWithShape="1">
          <a:blip r:embed="rId4">
            <a:alphaModFix/>
          </a:blip>
          <a:srcRect b="0" l="0" r="0" t="0"/>
          <a:stretch/>
        </p:blipFill>
        <p:spPr>
          <a:xfrm>
            <a:off x="986538" y="2047967"/>
            <a:ext cx="4310190" cy="4304143"/>
          </a:xfrm>
          <a:prstGeom prst="rect">
            <a:avLst/>
          </a:prstGeom>
          <a:noFill/>
          <a:ln>
            <a:noFill/>
          </a:ln>
        </p:spPr>
      </p:pic>
      <p:pic>
        <p:nvPicPr>
          <p:cNvPr id="209" name="Google Shape;209;p16"/>
          <p:cNvPicPr preferRelativeResize="0"/>
          <p:nvPr/>
        </p:nvPicPr>
        <p:blipFill rotWithShape="1">
          <a:blip r:embed="rId5">
            <a:alphaModFix/>
          </a:blip>
          <a:srcRect b="0" l="0" r="44248" t="0"/>
          <a:stretch/>
        </p:blipFill>
        <p:spPr>
          <a:xfrm>
            <a:off x="2023432" y="6325225"/>
            <a:ext cx="2236425" cy="486600"/>
          </a:xfrm>
          <a:prstGeom prst="rect">
            <a:avLst/>
          </a:prstGeom>
          <a:noFill/>
          <a:ln>
            <a:noFill/>
          </a:ln>
        </p:spPr>
      </p:pic>
      <p:pic>
        <p:nvPicPr>
          <p:cNvPr id="210" name="Google Shape;210;p16"/>
          <p:cNvPicPr preferRelativeResize="0"/>
          <p:nvPr/>
        </p:nvPicPr>
        <p:blipFill rotWithShape="1">
          <a:blip r:embed="rId6">
            <a:alphaModFix/>
          </a:blip>
          <a:srcRect b="0" l="0" r="22521" t="0"/>
          <a:stretch/>
        </p:blipFill>
        <p:spPr>
          <a:xfrm>
            <a:off x="6647890" y="6352100"/>
            <a:ext cx="3372525" cy="43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798497" y="460650"/>
            <a:ext cx="9692700" cy="11508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VGG16_FCN Model</a:t>
            </a:r>
            <a:endParaRPr/>
          </a:p>
        </p:txBody>
      </p:sp>
      <p:sp>
        <p:nvSpPr>
          <p:cNvPr id="216" name="Google Shape;216;p17"/>
          <p:cNvSpPr txBox="1"/>
          <p:nvPr>
            <p:ph idx="1" type="body"/>
          </p:nvPr>
        </p:nvSpPr>
        <p:spPr>
          <a:xfrm>
            <a:off x="798500" y="1875925"/>
            <a:ext cx="3804300" cy="47196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Simple architecture</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 using only </a:t>
            </a:r>
            <a:r>
              <a:rPr i="1" lang="en-US" sz="1700">
                <a:solidFill>
                  <a:srgbClr val="6AA4C8"/>
                </a:solidFill>
                <a:latin typeface="Lato"/>
                <a:ea typeface="Lato"/>
                <a:cs typeface="Lato"/>
                <a:sym typeface="Lato"/>
              </a:rPr>
              <a:t>3×3</a:t>
            </a:r>
            <a:r>
              <a:rPr lang="en-US" sz="1700">
                <a:solidFill>
                  <a:srgbClr val="6AA4C8"/>
                </a:solidFill>
                <a:latin typeface="Lato"/>
                <a:ea typeface="Lato"/>
                <a:cs typeface="Lato"/>
                <a:sym typeface="Lato"/>
              </a:rPr>
              <a:t> convolutional layers stacked</a:t>
            </a:r>
            <a:r>
              <a:rPr lang="en-US" sz="1700">
                <a:solidFill>
                  <a:srgbClr val="313B3F"/>
                </a:solidFill>
                <a:latin typeface="Lato"/>
                <a:ea typeface="Lato"/>
                <a:cs typeface="Lato"/>
                <a:sym typeface="Lato"/>
              </a:rPr>
              <a:t> on top of each other in increasing depth. </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Reducing volume size is handled by </a:t>
            </a:r>
            <a:r>
              <a:rPr lang="en-US" sz="1700">
                <a:solidFill>
                  <a:srgbClr val="6AA4C8"/>
                </a:solidFill>
                <a:latin typeface="Lato"/>
                <a:ea typeface="Lato"/>
                <a:cs typeface="Lato"/>
                <a:sym typeface="Lato"/>
              </a:rPr>
              <a:t>max pooling</a:t>
            </a:r>
            <a:r>
              <a:rPr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Two fully-connected layers, each with </a:t>
            </a:r>
            <a:r>
              <a:rPr lang="en-US" sz="1700">
                <a:solidFill>
                  <a:srgbClr val="6AA4C8"/>
                </a:solidFill>
                <a:latin typeface="Lato"/>
                <a:ea typeface="Lato"/>
                <a:cs typeface="Lato"/>
                <a:sym typeface="Lato"/>
              </a:rPr>
              <a:t>4,096 nodes are then followed by a softmax </a:t>
            </a:r>
            <a:r>
              <a:rPr lang="en-US" sz="1700">
                <a:solidFill>
                  <a:srgbClr val="313B3F"/>
                </a:solidFill>
                <a:latin typeface="Lato"/>
                <a:ea typeface="Lato"/>
                <a:cs typeface="Lato"/>
                <a:sym typeface="Lato"/>
              </a:rPr>
              <a:t>classifier</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b="1" lang="en-US" sz="1700">
                <a:solidFill>
                  <a:srgbClr val="6AA4C8"/>
                </a:solidFill>
                <a:latin typeface="Lato"/>
                <a:ea typeface="Lato"/>
                <a:cs typeface="Lato"/>
                <a:sym typeface="Lato"/>
              </a:rPr>
              <a:t>FCN-8s </a:t>
            </a:r>
            <a:r>
              <a:rPr lang="en-US" sz="1700">
                <a:solidFill>
                  <a:srgbClr val="313B3F"/>
                </a:solidFill>
                <a:latin typeface="Lato"/>
                <a:ea typeface="Lato"/>
                <a:cs typeface="Lato"/>
                <a:sym typeface="Lato"/>
              </a:rPr>
              <a:t>- Add </a:t>
            </a:r>
            <a:r>
              <a:rPr lang="en-US" sz="1700">
                <a:solidFill>
                  <a:srgbClr val="6AA4C8"/>
                </a:solidFill>
                <a:latin typeface="Lato"/>
                <a:ea typeface="Lato"/>
                <a:cs typeface="Lato"/>
                <a:sym typeface="Lato"/>
              </a:rPr>
              <a:t>1 x 1 convolution on pool3 and fuse it with 2X upsampled fused predictions of conv7 and pool4.</a:t>
            </a:r>
            <a:r>
              <a:rPr lang="en-US" sz="1700">
                <a:solidFill>
                  <a:srgbClr val="313B3F"/>
                </a:solidFill>
                <a:latin typeface="Lato"/>
                <a:ea typeface="Lato"/>
                <a:cs typeface="Lato"/>
                <a:sym typeface="Lato"/>
              </a:rPr>
              <a:t> The segmentation map is then produced by using a transpose convolution on the result with stride 8</a:t>
            </a:r>
            <a:endParaRPr sz="1700">
              <a:solidFill>
                <a:srgbClr val="313B3F"/>
              </a:solidFill>
              <a:latin typeface="Lato"/>
              <a:ea typeface="Lato"/>
              <a:cs typeface="Lato"/>
              <a:sym typeface="Lato"/>
            </a:endParaRPr>
          </a:p>
        </p:txBody>
      </p:sp>
      <p:pic>
        <p:nvPicPr>
          <p:cNvPr id="217" name="Google Shape;217;p17"/>
          <p:cNvPicPr preferRelativeResize="0"/>
          <p:nvPr/>
        </p:nvPicPr>
        <p:blipFill rotWithShape="1">
          <a:blip r:embed="rId3">
            <a:alphaModFix/>
          </a:blip>
          <a:srcRect b="0" l="0" r="0" t="0"/>
          <a:stretch/>
        </p:blipFill>
        <p:spPr>
          <a:xfrm>
            <a:off x="5110450" y="4290900"/>
            <a:ext cx="6093151" cy="2594974"/>
          </a:xfrm>
          <a:prstGeom prst="rect">
            <a:avLst/>
          </a:prstGeom>
          <a:noFill/>
          <a:ln>
            <a:noFill/>
          </a:ln>
        </p:spPr>
      </p:pic>
      <p:pic>
        <p:nvPicPr>
          <p:cNvPr id="218" name="Google Shape;218;p17"/>
          <p:cNvPicPr preferRelativeResize="0"/>
          <p:nvPr/>
        </p:nvPicPr>
        <p:blipFill rotWithShape="1">
          <a:blip r:embed="rId4">
            <a:alphaModFix/>
          </a:blip>
          <a:srcRect b="0" l="0" r="0" t="0"/>
          <a:stretch/>
        </p:blipFill>
        <p:spPr>
          <a:xfrm>
            <a:off x="5110450" y="1685600"/>
            <a:ext cx="5656801" cy="253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VGG16_FCN model</a:t>
            </a:r>
            <a:endParaRPr>
              <a:latin typeface="Lato"/>
              <a:ea typeface="Lato"/>
              <a:cs typeface="Lato"/>
              <a:sym typeface="Lato"/>
            </a:endParaRPr>
          </a:p>
        </p:txBody>
      </p:sp>
      <p:sp>
        <p:nvSpPr>
          <p:cNvPr id="224" name="Google Shape;224;p18"/>
          <p:cNvSpPr txBox="1"/>
          <p:nvPr>
            <p:ph idx="1" type="body"/>
          </p:nvPr>
        </p:nvSpPr>
        <p:spPr>
          <a:xfrm>
            <a:off x="813925" y="2045025"/>
            <a:ext cx="8595300" cy="45660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20</a:t>
            </a:r>
            <a:endParaRPr sz="22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num_of_training_samples/batch_size (297)</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0.8</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t/>
            </a:r>
            <a:endParaRPr i="1"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813947" y="2932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VGG16_FCN model </a:t>
            </a:r>
            <a:endParaRPr sz="4800">
              <a:latin typeface="Lato"/>
              <a:ea typeface="Lato"/>
              <a:cs typeface="Lato"/>
              <a:sym typeface="Lato"/>
            </a:endParaRPr>
          </a:p>
        </p:txBody>
      </p:sp>
      <p:pic>
        <p:nvPicPr>
          <p:cNvPr id="230" name="Google Shape;230;p19"/>
          <p:cNvPicPr preferRelativeResize="0"/>
          <p:nvPr>
            <p:ph idx="1" type="body"/>
          </p:nvPr>
        </p:nvPicPr>
        <p:blipFill rotWithShape="1">
          <a:blip r:embed="rId3">
            <a:alphaModFix/>
          </a:blip>
          <a:srcRect b="0" l="0" r="0" t="0"/>
          <a:stretch/>
        </p:blipFill>
        <p:spPr>
          <a:xfrm>
            <a:off x="968413" y="2041138"/>
            <a:ext cx="8594700" cy="429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807297" y="3349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Lato"/>
              <a:buNone/>
            </a:pPr>
            <a:r>
              <a:rPr lang="en-US">
                <a:latin typeface="Lato"/>
                <a:ea typeface="Lato"/>
                <a:cs typeface="Lato"/>
                <a:sym typeface="Lato"/>
              </a:rPr>
              <a:t>Semantic Segmentation </a:t>
            </a:r>
            <a:endParaRPr/>
          </a:p>
        </p:txBody>
      </p:sp>
      <p:sp>
        <p:nvSpPr>
          <p:cNvPr id="111" name="Google Shape;111;p2"/>
          <p:cNvSpPr txBox="1"/>
          <p:nvPr/>
        </p:nvSpPr>
        <p:spPr>
          <a:xfrm>
            <a:off x="807300" y="2042125"/>
            <a:ext cx="4602900" cy="3840300"/>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6AA4C8"/>
                </a:solidFill>
                <a:highlight>
                  <a:schemeClr val="lt1"/>
                </a:highlight>
                <a:latin typeface="Lato"/>
                <a:ea typeface="Lato"/>
                <a:cs typeface="Lato"/>
                <a:sym typeface="Lato"/>
              </a:rPr>
              <a:t>Label each pixel</a:t>
            </a:r>
            <a:r>
              <a:rPr b="0" i="0" lang="en-US" sz="1900" u="none" cap="none" strike="noStrike">
                <a:solidFill>
                  <a:srgbClr val="313B3F"/>
                </a:solidFill>
                <a:highlight>
                  <a:schemeClr val="lt1"/>
                </a:highlight>
                <a:latin typeface="Lato"/>
                <a:ea typeface="Lato"/>
                <a:cs typeface="Lato"/>
                <a:sym typeface="Lato"/>
              </a:rPr>
              <a:t> of an image with a corresponding </a:t>
            </a:r>
            <a:r>
              <a:rPr b="1" i="1" lang="en-US" sz="1900" u="none" cap="none" strike="noStrike">
                <a:solidFill>
                  <a:srgbClr val="6AA4C8"/>
                </a:solidFill>
                <a:highlight>
                  <a:schemeClr val="lt1"/>
                </a:highlight>
                <a:latin typeface="Lato"/>
                <a:ea typeface="Lato"/>
                <a:cs typeface="Lato"/>
                <a:sym typeface="Lato"/>
              </a:rPr>
              <a:t>class</a:t>
            </a:r>
            <a:r>
              <a:rPr b="0" i="0" lang="en-US" sz="1900" u="none" cap="none" strike="noStrike">
                <a:solidFill>
                  <a:srgbClr val="6AA4C8"/>
                </a:solidFill>
                <a:highlight>
                  <a:schemeClr val="lt1"/>
                </a:highlight>
                <a:latin typeface="Lato"/>
                <a:ea typeface="Lato"/>
                <a:cs typeface="Lato"/>
                <a:sym typeface="Lato"/>
              </a:rPr>
              <a:t> </a:t>
            </a:r>
            <a:r>
              <a:rPr b="0" i="0" lang="en-US" sz="1900" u="none" cap="none" strike="noStrike">
                <a:solidFill>
                  <a:srgbClr val="313B3F"/>
                </a:solidFill>
                <a:highlight>
                  <a:schemeClr val="lt1"/>
                </a:highlight>
                <a:latin typeface="Lato"/>
                <a:ea typeface="Lato"/>
                <a:cs typeface="Lato"/>
                <a:sym typeface="Lato"/>
              </a:rPr>
              <a:t>of what is being represented</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313B3F"/>
                </a:solidFill>
                <a:highlight>
                  <a:schemeClr val="lt1"/>
                </a:highlight>
                <a:latin typeface="Lato"/>
                <a:ea typeface="Lato"/>
                <a:cs typeface="Lato"/>
                <a:sym typeface="Lato"/>
              </a:rPr>
              <a:t>Referred to as </a:t>
            </a:r>
            <a:r>
              <a:rPr b="0" i="1" lang="en-US" sz="1900" u="none" cap="none" strike="noStrike">
                <a:solidFill>
                  <a:srgbClr val="6AA4C8"/>
                </a:solidFill>
                <a:highlight>
                  <a:schemeClr val="lt1"/>
                </a:highlight>
                <a:latin typeface="Lato"/>
                <a:ea typeface="Lato"/>
                <a:cs typeface="Lato"/>
                <a:sym typeface="Lato"/>
              </a:rPr>
              <a:t>dense prediction</a:t>
            </a:r>
            <a:r>
              <a:rPr b="0" i="0" lang="en-US" sz="1900" u="none" cap="none" strike="noStrike">
                <a:solidFill>
                  <a:srgbClr val="313B3F"/>
                </a:solidFill>
                <a:highlight>
                  <a:schemeClr val="lt1"/>
                </a:highlight>
                <a:latin typeface="Lato"/>
                <a:ea typeface="Lato"/>
                <a:cs typeface="Lato"/>
                <a:sym typeface="Lato"/>
              </a:rPr>
              <a:t>. </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313B3F"/>
                </a:solidFill>
                <a:highlight>
                  <a:schemeClr val="lt1"/>
                </a:highlight>
                <a:latin typeface="Lato"/>
                <a:ea typeface="Lato"/>
                <a:cs typeface="Lato"/>
                <a:sym typeface="Lato"/>
              </a:rPr>
              <a:t>We only care about the category of each pixel. </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6AA4C8"/>
                </a:solidFill>
                <a:highlight>
                  <a:schemeClr val="lt1"/>
                </a:highlight>
                <a:latin typeface="Lato"/>
                <a:ea typeface="Lato"/>
                <a:cs typeface="Lato"/>
                <a:sym typeface="Lato"/>
              </a:rPr>
              <a:t>Fine-grained inference</a:t>
            </a:r>
            <a:r>
              <a:rPr b="0" i="0" lang="en-US" sz="1900" u="none" cap="none" strike="noStrike">
                <a:solidFill>
                  <a:srgbClr val="313B3F"/>
                </a:solidFill>
                <a:highlight>
                  <a:schemeClr val="lt1"/>
                </a:highlight>
                <a:latin typeface="Lato"/>
                <a:ea typeface="Lato"/>
                <a:cs typeface="Lato"/>
                <a:sym typeface="Lato"/>
              </a:rPr>
              <a:t> by making dense predictions inferring labels for every pixel, so that each pixel is labeled with the class of its enclosing object or region.</a:t>
            </a:r>
            <a:endParaRPr b="0" i="0" sz="1900" u="none" cap="none" strike="noStrike">
              <a:solidFill>
                <a:srgbClr val="313B3F"/>
              </a:solidFill>
              <a:highlight>
                <a:schemeClr val="lt1"/>
              </a:highlight>
              <a:latin typeface="Lato"/>
              <a:ea typeface="Lato"/>
              <a:cs typeface="Lato"/>
              <a:sym typeface="Lato"/>
            </a:endParaRPr>
          </a:p>
        </p:txBody>
      </p:sp>
      <p:pic>
        <p:nvPicPr>
          <p:cNvPr id="112" name="Google Shape;112;p2"/>
          <p:cNvPicPr preferRelativeResize="0"/>
          <p:nvPr/>
        </p:nvPicPr>
        <p:blipFill rotWithShape="1">
          <a:blip r:embed="rId3">
            <a:alphaModFix/>
          </a:blip>
          <a:srcRect b="3492" l="0" r="0" t="0"/>
          <a:stretch/>
        </p:blipFill>
        <p:spPr>
          <a:xfrm>
            <a:off x="5612475" y="2042125"/>
            <a:ext cx="5616874" cy="3037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813947" y="3224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VGG16_FCN model</a:t>
            </a:r>
            <a:endParaRPr>
              <a:latin typeface="Lato"/>
              <a:ea typeface="Lato"/>
              <a:cs typeface="Lato"/>
              <a:sym typeface="Lato"/>
            </a:endParaRPr>
          </a:p>
        </p:txBody>
      </p:sp>
      <p:pic>
        <p:nvPicPr>
          <p:cNvPr id="236" name="Google Shape;236;p20"/>
          <p:cNvPicPr preferRelativeResize="0"/>
          <p:nvPr>
            <p:ph idx="1" type="body"/>
          </p:nvPr>
        </p:nvPicPr>
        <p:blipFill rotWithShape="1">
          <a:blip r:embed="rId3">
            <a:alphaModFix/>
          </a:blip>
          <a:srcRect b="0" l="0" r="0" t="0"/>
          <a:stretch/>
        </p:blipFill>
        <p:spPr>
          <a:xfrm>
            <a:off x="1030171" y="2038699"/>
            <a:ext cx="3919800" cy="1959900"/>
          </a:xfrm>
          <a:prstGeom prst="rect">
            <a:avLst/>
          </a:prstGeom>
          <a:noFill/>
          <a:ln>
            <a:noFill/>
          </a:ln>
        </p:spPr>
      </p:pic>
      <p:pic>
        <p:nvPicPr>
          <p:cNvPr id="237" name="Google Shape;237;p20"/>
          <p:cNvPicPr preferRelativeResize="0"/>
          <p:nvPr/>
        </p:nvPicPr>
        <p:blipFill rotWithShape="1">
          <a:blip r:embed="rId4">
            <a:alphaModFix/>
          </a:blip>
          <a:srcRect b="0" l="0" r="0" t="0"/>
          <a:stretch/>
        </p:blipFill>
        <p:spPr>
          <a:xfrm>
            <a:off x="1030220" y="4415641"/>
            <a:ext cx="3919730" cy="1959865"/>
          </a:xfrm>
          <a:prstGeom prst="rect">
            <a:avLst/>
          </a:prstGeom>
          <a:noFill/>
          <a:ln>
            <a:noFill/>
          </a:ln>
        </p:spPr>
      </p:pic>
      <p:pic>
        <p:nvPicPr>
          <p:cNvPr id="238" name="Google Shape;238;p20"/>
          <p:cNvPicPr preferRelativeResize="0"/>
          <p:nvPr/>
        </p:nvPicPr>
        <p:blipFill rotWithShape="1">
          <a:blip r:embed="rId5">
            <a:alphaModFix/>
          </a:blip>
          <a:srcRect b="0" l="0" r="0" t="0"/>
          <a:stretch/>
        </p:blipFill>
        <p:spPr>
          <a:xfrm>
            <a:off x="5398840" y="2038717"/>
            <a:ext cx="3919729" cy="1959865"/>
          </a:xfrm>
          <a:prstGeom prst="rect">
            <a:avLst/>
          </a:prstGeom>
          <a:noFill/>
          <a:ln>
            <a:noFill/>
          </a:ln>
        </p:spPr>
      </p:pic>
      <p:pic>
        <p:nvPicPr>
          <p:cNvPr id="239" name="Google Shape;239;p20"/>
          <p:cNvPicPr preferRelativeResize="0"/>
          <p:nvPr/>
        </p:nvPicPr>
        <p:blipFill rotWithShape="1">
          <a:blip r:embed="rId6">
            <a:alphaModFix/>
          </a:blip>
          <a:srcRect b="0" l="0" r="0" t="0"/>
          <a:stretch/>
        </p:blipFill>
        <p:spPr>
          <a:xfrm>
            <a:off x="5553315" y="4415641"/>
            <a:ext cx="3919729" cy="19598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76759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VGG16_FCN model</a:t>
            </a:r>
            <a:endParaRPr sz="4800">
              <a:latin typeface="Lato"/>
              <a:ea typeface="Lato"/>
              <a:cs typeface="Lato"/>
              <a:sym typeface="Lato"/>
            </a:endParaRPr>
          </a:p>
        </p:txBody>
      </p:sp>
      <p:pic>
        <p:nvPicPr>
          <p:cNvPr id="245" name="Google Shape;245;p21"/>
          <p:cNvPicPr preferRelativeResize="0"/>
          <p:nvPr>
            <p:ph idx="1" type="body"/>
          </p:nvPr>
        </p:nvPicPr>
        <p:blipFill rotWithShape="1">
          <a:blip r:embed="rId3">
            <a:alphaModFix/>
          </a:blip>
          <a:srcRect b="0" l="0" r="0" t="0"/>
          <a:stretch/>
        </p:blipFill>
        <p:spPr>
          <a:xfrm>
            <a:off x="999263" y="1989127"/>
            <a:ext cx="4187700" cy="4049400"/>
          </a:xfrm>
          <a:prstGeom prst="rect">
            <a:avLst/>
          </a:prstGeom>
          <a:noFill/>
          <a:ln>
            <a:noFill/>
          </a:ln>
        </p:spPr>
      </p:pic>
      <p:pic>
        <p:nvPicPr>
          <p:cNvPr id="246" name="Google Shape;246;p21"/>
          <p:cNvPicPr preferRelativeResize="0"/>
          <p:nvPr/>
        </p:nvPicPr>
        <p:blipFill rotWithShape="1">
          <a:blip r:embed="rId4">
            <a:alphaModFix/>
          </a:blip>
          <a:srcRect b="0" l="0" r="0" t="0"/>
          <a:stretch/>
        </p:blipFill>
        <p:spPr>
          <a:xfrm>
            <a:off x="5945824" y="1989123"/>
            <a:ext cx="4330125" cy="3029301"/>
          </a:xfrm>
          <a:prstGeom prst="rect">
            <a:avLst/>
          </a:prstGeom>
          <a:noFill/>
          <a:ln>
            <a:noFill/>
          </a:ln>
        </p:spPr>
      </p:pic>
      <p:sp>
        <p:nvSpPr>
          <p:cNvPr id="247" name="Google Shape;247;p21"/>
          <p:cNvSpPr txBox="1"/>
          <p:nvPr/>
        </p:nvSpPr>
        <p:spPr>
          <a:xfrm>
            <a:off x="1759670" y="6290025"/>
            <a:ext cx="228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F5496"/>
                </a:solidFill>
                <a:latin typeface="Helvetica Neue"/>
                <a:ea typeface="Helvetica Neue"/>
                <a:cs typeface="Helvetica Neue"/>
                <a:sym typeface="Helvetica Neue"/>
              </a:rPr>
              <a:t>class wise ROC curve</a:t>
            </a:r>
            <a:endParaRPr b="0" i="0" sz="1400" u="none" cap="none" strike="noStrike">
              <a:solidFill>
                <a:srgbClr val="000000"/>
              </a:solidFill>
              <a:latin typeface="Arial"/>
              <a:ea typeface="Arial"/>
              <a:cs typeface="Arial"/>
              <a:sym typeface="Arial"/>
            </a:endParaRPr>
          </a:p>
        </p:txBody>
      </p:sp>
      <p:sp>
        <p:nvSpPr>
          <p:cNvPr id="248" name="Google Shape;248;p21"/>
          <p:cNvSpPr txBox="1"/>
          <p:nvPr/>
        </p:nvSpPr>
        <p:spPr>
          <a:xfrm>
            <a:off x="6671500" y="6290100"/>
            <a:ext cx="3461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F5496"/>
                </a:solidFill>
                <a:latin typeface="Helvetica Neue"/>
                <a:ea typeface="Helvetica Neue"/>
                <a:cs typeface="Helvetica Neue"/>
                <a:sym typeface="Helvetica Neue"/>
              </a:rPr>
              <a:t>class wise Intersection over Union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829372"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ResNet50_FCN Model</a:t>
            </a:r>
            <a:endParaRPr sz="4800">
              <a:latin typeface="Lato"/>
              <a:ea typeface="Lato"/>
              <a:cs typeface="Lato"/>
              <a:sym typeface="Lato"/>
            </a:endParaRPr>
          </a:p>
        </p:txBody>
      </p:sp>
      <p:pic>
        <p:nvPicPr>
          <p:cNvPr descr="Deep Learning – DRONET Project" id="254" name="Google Shape;254;p22"/>
          <p:cNvPicPr preferRelativeResize="0"/>
          <p:nvPr>
            <p:ph idx="1" type="body"/>
          </p:nvPr>
        </p:nvPicPr>
        <p:blipFill rotWithShape="1">
          <a:blip r:embed="rId3">
            <a:alphaModFix/>
          </a:blip>
          <a:srcRect b="0" l="0" r="0" t="0"/>
          <a:stretch/>
        </p:blipFill>
        <p:spPr>
          <a:xfrm>
            <a:off x="1030150" y="2115500"/>
            <a:ext cx="6044100" cy="2291700"/>
          </a:xfrm>
          <a:prstGeom prst="rect">
            <a:avLst/>
          </a:prstGeom>
          <a:noFill/>
          <a:ln>
            <a:noFill/>
          </a:ln>
        </p:spPr>
      </p:pic>
      <p:sp>
        <p:nvSpPr>
          <p:cNvPr id="255" name="Google Shape;255;p22"/>
          <p:cNvSpPr txBox="1"/>
          <p:nvPr/>
        </p:nvSpPr>
        <p:spPr>
          <a:xfrm>
            <a:off x="829371" y="5017359"/>
            <a:ext cx="8048400" cy="15546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This experiment used a ResNet50-based FCN with connections from the last </a:t>
            </a:r>
            <a:r>
              <a:rPr b="0" i="0" lang="en-US" sz="1900" u="none" cap="none" strike="noStrike">
                <a:solidFill>
                  <a:srgbClr val="6AA4C8"/>
                </a:solidFill>
                <a:latin typeface="Lato"/>
                <a:ea typeface="Lato"/>
                <a:cs typeface="Lato"/>
                <a:sym typeface="Lato"/>
              </a:rPr>
              <a:t>32×32, 16×16, and 8×8 layers </a:t>
            </a:r>
            <a:r>
              <a:rPr b="0" i="0" lang="en-US" sz="1900" u="none" cap="none" strike="noStrike">
                <a:solidFill>
                  <a:srgbClr val="313B3F"/>
                </a:solidFill>
                <a:latin typeface="Lato"/>
                <a:ea typeface="Lato"/>
                <a:cs typeface="Lato"/>
                <a:sym typeface="Lato"/>
              </a:rPr>
              <a:t>of the ResNet.</a:t>
            </a:r>
            <a:endParaRPr b="0" i="0" sz="1900" u="none" cap="none" strike="noStrike">
              <a:solidFill>
                <a:srgbClr val="313B3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336550" lvl="0" marL="45720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It follows similar architecture as previous model three skip connections followed by up-sampling.</a:t>
            </a:r>
            <a:endParaRPr b="0" i="0" sz="1900" u="none" cap="none" strike="noStrike">
              <a:solidFill>
                <a:srgbClr val="313B3F"/>
              </a:solidFill>
              <a:latin typeface="Lato"/>
              <a:ea typeface="Lato"/>
              <a:cs typeface="Lato"/>
              <a:sym typeface="Lato"/>
            </a:endParaRPr>
          </a:p>
        </p:txBody>
      </p:sp>
      <p:pic>
        <p:nvPicPr>
          <p:cNvPr id="256" name="Google Shape;256;p22"/>
          <p:cNvPicPr preferRelativeResize="0"/>
          <p:nvPr/>
        </p:nvPicPr>
        <p:blipFill rotWithShape="1">
          <a:blip r:embed="rId4">
            <a:alphaModFix/>
          </a:blip>
          <a:srcRect b="0" l="0" r="0" t="0"/>
          <a:stretch/>
        </p:blipFill>
        <p:spPr>
          <a:xfrm>
            <a:off x="7433209" y="2038270"/>
            <a:ext cx="3459848" cy="26938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ResNet50_FCN model</a:t>
            </a:r>
            <a:endParaRPr>
              <a:latin typeface="Lato"/>
              <a:ea typeface="Lato"/>
              <a:cs typeface="Lato"/>
              <a:sym typeface="Lato"/>
            </a:endParaRPr>
          </a:p>
        </p:txBody>
      </p:sp>
      <p:sp>
        <p:nvSpPr>
          <p:cNvPr id="262" name="Google Shape;262;p23"/>
          <p:cNvSpPr txBox="1"/>
          <p:nvPr>
            <p:ph idx="1" type="body"/>
          </p:nvPr>
        </p:nvSpPr>
        <p:spPr>
          <a:xfrm>
            <a:off x="813925" y="2045025"/>
            <a:ext cx="8595300" cy="45660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20</a:t>
            </a:r>
            <a:endParaRPr sz="22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num_of_training_samples/batch_size (297)</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0.8</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t/>
            </a:r>
            <a:endParaRPr i="1"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829397"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ResNet50_FCN model</a:t>
            </a:r>
            <a:r>
              <a:rPr b="0" lang="en-US" sz="4000"/>
              <a:t> </a:t>
            </a:r>
            <a:endParaRPr sz="4000"/>
          </a:p>
        </p:txBody>
      </p:sp>
      <p:pic>
        <p:nvPicPr>
          <p:cNvPr id="268" name="Google Shape;268;p24"/>
          <p:cNvPicPr preferRelativeResize="0"/>
          <p:nvPr>
            <p:ph idx="1" type="body"/>
          </p:nvPr>
        </p:nvPicPr>
        <p:blipFill rotWithShape="1">
          <a:blip r:embed="rId3">
            <a:alphaModFix/>
          </a:blip>
          <a:srcRect b="0" l="0" r="0" t="0"/>
          <a:stretch/>
        </p:blipFill>
        <p:spPr>
          <a:xfrm>
            <a:off x="1014938" y="2061219"/>
            <a:ext cx="8594700" cy="425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798497" y="3621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ResNet50_FCN model</a:t>
            </a:r>
            <a:endParaRPr>
              <a:latin typeface="Lato"/>
              <a:ea typeface="Lato"/>
              <a:cs typeface="Lato"/>
              <a:sym typeface="Lato"/>
            </a:endParaRPr>
          </a:p>
        </p:txBody>
      </p:sp>
      <p:pic>
        <p:nvPicPr>
          <p:cNvPr id="274" name="Google Shape;274;p25"/>
          <p:cNvPicPr preferRelativeResize="0"/>
          <p:nvPr>
            <p:ph idx="1" type="body"/>
          </p:nvPr>
        </p:nvPicPr>
        <p:blipFill rotWithShape="1">
          <a:blip r:embed="rId3">
            <a:alphaModFix/>
          </a:blip>
          <a:srcRect b="0" l="0" r="0" t="0"/>
          <a:stretch/>
        </p:blipFill>
        <p:spPr>
          <a:xfrm>
            <a:off x="1111617" y="2060500"/>
            <a:ext cx="4351200" cy="2253600"/>
          </a:xfrm>
          <a:prstGeom prst="rect">
            <a:avLst/>
          </a:prstGeom>
          <a:noFill/>
          <a:ln>
            <a:noFill/>
          </a:ln>
        </p:spPr>
      </p:pic>
      <p:pic>
        <p:nvPicPr>
          <p:cNvPr id="275" name="Google Shape;275;p25"/>
          <p:cNvPicPr preferRelativeResize="0"/>
          <p:nvPr/>
        </p:nvPicPr>
        <p:blipFill rotWithShape="1">
          <a:blip r:embed="rId4">
            <a:alphaModFix/>
          </a:blip>
          <a:srcRect b="0" l="0" r="0" t="0"/>
          <a:stretch/>
        </p:blipFill>
        <p:spPr>
          <a:xfrm>
            <a:off x="5987256" y="2041616"/>
            <a:ext cx="4351263" cy="2291356"/>
          </a:xfrm>
          <a:prstGeom prst="rect">
            <a:avLst/>
          </a:prstGeom>
          <a:noFill/>
          <a:ln>
            <a:noFill/>
          </a:ln>
        </p:spPr>
      </p:pic>
      <p:pic>
        <p:nvPicPr>
          <p:cNvPr id="276" name="Google Shape;276;p25"/>
          <p:cNvPicPr preferRelativeResize="0"/>
          <p:nvPr/>
        </p:nvPicPr>
        <p:blipFill rotWithShape="1">
          <a:blip r:embed="rId5">
            <a:alphaModFix/>
          </a:blip>
          <a:srcRect b="0" l="0" r="0" t="0"/>
          <a:stretch/>
        </p:blipFill>
        <p:spPr>
          <a:xfrm>
            <a:off x="1147366" y="4583499"/>
            <a:ext cx="4279702" cy="2156818"/>
          </a:xfrm>
          <a:prstGeom prst="rect">
            <a:avLst/>
          </a:prstGeom>
          <a:noFill/>
          <a:ln>
            <a:noFill/>
          </a:ln>
        </p:spPr>
      </p:pic>
      <p:pic>
        <p:nvPicPr>
          <p:cNvPr id="277" name="Google Shape;277;p25"/>
          <p:cNvPicPr preferRelativeResize="0"/>
          <p:nvPr/>
        </p:nvPicPr>
        <p:blipFill rotWithShape="1">
          <a:blip r:embed="rId6">
            <a:alphaModFix/>
          </a:blip>
          <a:srcRect b="0" l="0" r="0" t="0"/>
          <a:stretch/>
        </p:blipFill>
        <p:spPr>
          <a:xfrm>
            <a:off x="5987254" y="4486644"/>
            <a:ext cx="4410871" cy="2253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813947" y="3396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ResNet50_FCN model</a:t>
            </a:r>
            <a:endParaRPr>
              <a:latin typeface="Lato"/>
              <a:ea typeface="Lato"/>
              <a:cs typeface="Lato"/>
              <a:sym typeface="Lato"/>
            </a:endParaRPr>
          </a:p>
        </p:txBody>
      </p:sp>
      <p:pic>
        <p:nvPicPr>
          <p:cNvPr id="283" name="Google Shape;283;p26"/>
          <p:cNvPicPr preferRelativeResize="0"/>
          <p:nvPr>
            <p:ph idx="1" type="body"/>
          </p:nvPr>
        </p:nvPicPr>
        <p:blipFill rotWithShape="1">
          <a:blip r:embed="rId3">
            <a:alphaModFix/>
          </a:blip>
          <a:srcRect b="0" l="0" r="0" t="0"/>
          <a:stretch/>
        </p:blipFill>
        <p:spPr>
          <a:xfrm>
            <a:off x="1086463" y="1923022"/>
            <a:ext cx="4313700" cy="4313700"/>
          </a:xfrm>
          <a:prstGeom prst="rect">
            <a:avLst/>
          </a:prstGeom>
          <a:noFill/>
          <a:ln>
            <a:noFill/>
          </a:ln>
        </p:spPr>
      </p:pic>
      <p:pic>
        <p:nvPicPr>
          <p:cNvPr id="284" name="Google Shape;284;p26"/>
          <p:cNvPicPr preferRelativeResize="0"/>
          <p:nvPr/>
        </p:nvPicPr>
        <p:blipFill rotWithShape="1">
          <a:blip r:embed="rId4">
            <a:alphaModFix/>
          </a:blip>
          <a:srcRect b="0" l="0" r="0" t="0"/>
          <a:stretch/>
        </p:blipFill>
        <p:spPr>
          <a:xfrm>
            <a:off x="5994892" y="1923022"/>
            <a:ext cx="4743695" cy="2939755"/>
          </a:xfrm>
          <a:prstGeom prst="rect">
            <a:avLst/>
          </a:prstGeom>
          <a:noFill/>
          <a:ln>
            <a:noFill/>
          </a:ln>
        </p:spPr>
      </p:pic>
      <p:pic>
        <p:nvPicPr>
          <p:cNvPr id="285" name="Google Shape;285;p26"/>
          <p:cNvPicPr preferRelativeResize="0"/>
          <p:nvPr/>
        </p:nvPicPr>
        <p:blipFill rotWithShape="1">
          <a:blip r:embed="rId5">
            <a:alphaModFix/>
          </a:blip>
          <a:srcRect b="0" l="0" r="45289" t="0"/>
          <a:stretch/>
        </p:blipFill>
        <p:spPr>
          <a:xfrm>
            <a:off x="2145932" y="6391224"/>
            <a:ext cx="2194775" cy="432850"/>
          </a:xfrm>
          <a:prstGeom prst="rect">
            <a:avLst/>
          </a:prstGeom>
          <a:noFill/>
          <a:ln>
            <a:noFill/>
          </a:ln>
        </p:spPr>
      </p:pic>
      <p:pic>
        <p:nvPicPr>
          <p:cNvPr id="286" name="Google Shape;286;p26"/>
          <p:cNvPicPr preferRelativeResize="0"/>
          <p:nvPr/>
        </p:nvPicPr>
        <p:blipFill rotWithShape="1">
          <a:blip r:embed="rId6">
            <a:alphaModFix/>
          </a:blip>
          <a:srcRect b="0" l="0" r="23500" t="0"/>
          <a:stretch/>
        </p:blipFill>
        <p:spPr>
          <a:xfrm>
            <a:off x="7080725" y="6391225"/>
            <a:ext cx="3329850" cy="43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81394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Literature Survey</a:t>
            </a:r>
            <a:endParaRPr>
              <a:latin typeface="Lato"/>
              <a:ea typeface="Lato"/>
              <a:cs typeface="Lato"/>
              <a:sym typeface="Lato"/>
            </a:endParaRPr>
          </a:p>
        </p:txBody>
      </p:sp>
      <p:sp>
        <p:nvSpPr>
          <p:cNvPr id="292" name="Google Shape;292;p27"/>
          <p:cNvSpPr txBox="1"/>
          <p:nvPr>
            <p:ph idx="1" type="body"/>
          </p:nvPr>
        </p:nvSpPr>
        <p:spPr>
          <a:xfrm>
            <a:off x="906622" y="2060475"/>
            <a:ext cx="8595300" cy="4351200"/>
          </a:xfrm>
          <a:prstGeom prst="rect">
            <a:avLst/>
          </a:prstGeom>
          <a:noFill/>
          <a:ln>
            <a:noFill/>
          </a:ln>
        </p:spPr>
        <p:txBody>
          <a:bodyPr anchorCtr="0" anchor="t" bIns="45700" lIns="91425" spcFirstLastPara="1" rIns="91425" wrap="square" tIns="45700">
            <a:noAutofit/>
          </a:bodyPr>
          <a:lstStyle/>
          <a:p>
            <a:pPr indent="-336550" lvl="0" marL="457200" rtl="0" algn="l">
              <a:lnSpc>
                <a:spcPct val="75000"/>
              </a:lnSpc>
              <a:spcBef>
                <a:spcPts val="1000"/>
              </a:spcBef>
              <a:spcAft>
                <a:spcPts val="0"/>
              </a:spcAft>
              <a:buClr>
                <a:srgbClr val="6AA4C8"/>
              </a:buClr>
              <a:buSzPts val="1700"/>
              <a:buFont typeface="Lato"/>
              <a:buAutoNum type="arabicPeriod"/>
            </a:pPr>
            <a:r>
              <a:rPr i="1" lang="en-US" sz="1700" u="sng">
                <a:solidFill>
                  <a:srgbClr val="6AA4C8"/>
                </a:solidFill>
                <a:latin typeface="Lato"/>
                <a:ea typeface="Lato"/>
                <a:cs typeface="Lato"/>
                <a:sym typeface="Lato"/>
                <a:hlinkClick r:id="rId3">
                  <a:extLst>
                    <a:ext uri="{A12FA001-AC4F-418D-AE19-62706E023703}">
                      <ahyp:hlinkClr val="tx"/>
                    </a:ext>
                  </a:extLst>
                </a:hlinkClick>
              </a:rPr>
              <a:t>https://www.cv-foundation.org/openaccess/content_cvpr_2015/papers/Long_Fully_Convolutional_Networks_2015_CVPR_paper.pdf</a:t>
            </a:r>
            <a:endParaRPr i="1" sz="1700">
              <a:solidFill>
                <a:srgbClr val="6AA4C8"/>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build “fully convolutional” networks that take input of arbitrary size and produce correspondingly-sized output with efficient inference and learning</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Show that convolutional networks by themselves, trained end-to-end, pixels-to-pixels, exceed the state-of-the-art in semantic segmentation</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Define skip architecture that combines semantic information from a deep, coarse layer with appearance information from a shallow, fine layer to produce accurate and detailed segmentations</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 Convolutional networks are a rich class of models, of which modern classification convnets are a special case. </a:t>
            </a:r>
            <a:endParaRPr sz="1500">
              <a:solidFill>
                <a:srgbClr val="313B3F"/>
              </a:solidFill>
              <a:latin typeface="Lato"/>
              <a:ea typeface="Lato"/>
              <a:cs typeface="Lato"/>
              <a:sym typeface="Lato"/>
            </a:endParaRPr>
          </a:p>
          <a:p>
            <a:pPr indent="-336550" lvl="0" marL="457200" rtl="0" algn="l">
              <a:lnSpc>
                <a:spcPct val="75000"/>
              </a:lnSpc>
              <a:spcBef>
                <a:spcPts val="1000"/>
              </a:spcBef>
              <a:spcAft>
                <a:spcPts val="0"/>
              </a:spcAft>
              <a:buClr>
                <a:srgbClr val="6AA4C8"/>
              </a:buClr>
              <a:buSzPts val="1700"/>
              <a:buFont typeface="Lato"/>
              <a:buAutoNum type="arabicPeriod"/>
            </a:pPr>
            <a:r>
              <a:rPr i="1" lang="en-US" sz="1700">
                <a:solidFill>
                  <a:srgbClr val="6AA4C8"/>
                </a:solidFill>
                <a:latin typeface="Lato"/>
                <a:ea typeface="Lato"/>
                <a:cs typeface="Lato"/>
                <a:sym typeface="Lato"/>
              </a:rPr>
              <a:t>https://ieeexplore.ieee.org/abstract/document/8451495/</a:t>
            </a:r>
            <a:endParaRPr i="1" sz="1700">
              <a:solidFill>
                <a:srgbClr val="6AA4C8"/>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33333"/>
                </a:solidFill>
                <a:highlight>
                  <a:srgbClr val="FFFFFF"/>
                </a:highlight>
                <a:latin typeface="Lato"/>
                <a:ea typeface="Lato"/>
                <a:cs typeface="Lato"/>
                <a:sym typeface="Lato"/>
              </a:rPr>
              <a:t>Comprised of different network architectures for feature extraction such as VGG16, Resnet18, MobileNet, and ShuffleNet</a:t>
            </a:r>
            <a:endParaRPr sz="1700">
              <a:solidFill>
                <a:srgbClr val="333333"/>
              </a:solidFill>
              <a:highlight>
                <a:srgbClr val="FFFFFF"/>
              </a:highlight>
              <a:latin typeface="Lato"/>
              <a:ea typeface="Lato"/>
              <a:cs typeface="Lato"/>
              <a:sym typeface="Lato"/>
            </a:endParaRPr>
          </a:p>
          <a:p>
            <a:pPr indent="-336550" lvl="2" marL="914400" rtl="0" algn="l">
              <a:lnSpc>
                <a:spcPct val="70000"/>
              </a:lnSpc>
              <a:spcBef>
                <a:spcPts val="1000"/>
              </a:spcBef>
              <a:spcAft>
                <a:spcPts val="0"/>
              </a:spcAft>
              <a:buClr>
                <a:srgbClr val="333333"/>
              </a:buClr>
              <a:buSzPts val="1700"/>
              <a:buFont typeface="Lato"/>
              <a:buAutoNum type="romanLcPeriod"/>
            </a:pPr>
            <a:r>
              <a:rPr lang="en-US" sz="1700">
                <a:solidFill>
                  <a:srgbClr val="333333"/>
                </a:solidFill>
                <a:highlight>
                  <a:srgbClr val="FFFFFF"/>
                </a:highlight>
                <a:latin typeface="Lato"/>
                <a:ea typeface="Lato"/>
                <a:cs typeface="Lato"/>
                <a:sym typeface="Lato"/>
              </a:rPr>
              <a:t>Experimental results are presented on the Cityscapes dataset for urban scenes</a:t>
            </a:r>
            <a:endParaRPr sz="1700">
              <a:solidFill>
                <a:srgbClr val="333333"/>
              </a:solidFill>
              <a:highlight>
                <a:srgbClr val="FFFFFF"/>
              </a:highlight>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84484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References</a:t>
            </a:r>
            <a:endParaRPr>
              <a:latin typeface="Lato"/>
              <a:ea typeface="Lato"/>
              <a:cs typeface="Lato"/>
              <a:sym typeface="Lato"/>
            </a:endParaRPr>
          </a:p>
        </p:txBody>
      </p:sp>
      <p:sp>
        <p:nvSpPr>
          <p:cNvPr id="298" name="Google Shape;298;p28"/>
          <p:cNvSpPr txBox="1"/>
          <p:nvPr>
            <p:ph idx="1" type="body"/>
          </p:nvPr>
        </p:nvSpPr>
        <p:spPr>
          <a:xfrm>
            <a:off x="844847" y="2029600"/>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3">
                  <a:extLst>
                    <a:ext uri="{A12FA001-AC4F-418D-AE19-62706E023703}">
                      <ahyp:hlinkClr val="tx"/>
                    </a:ext>
                  </a:extLst>
                </a:hlinkClick>
              </a:rPr>
              <a:t>https://analyticsindiamag.com/how-neuroscience-is-helping-cnns-perform-better/</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4">
                  <a:extLst>
                    <a:ext uri="{A12FA001-AC4F-418D-AE19-62706E023703}">
                      <ahyp:hlinkClr val="tx"/>
                    </a:ext>
                  </a:extLst>
                </a:hlinkClick>
              </a:rPr>
              <a:t>https://proceedings.neurips.cc//paper/2020/file/98b17f068d5d9b7668e19fb8ae470841-Paper.pdf</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5">
                  <a:extLst>
                    <a:ext uri="{A12FA001-AC4F-418D-AE19-62706E023703}">
                      <ahyp:hlinkClr val="tx"/>
                    </a:ext>
                  </a:extLst>
                </a:hlinkClick>
              </a:rPr>
              <a:t>https://divamgupta.com/image-segmentation/2019/06/06/deep-learning-semantic-segmentation-keras.html</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6">
                  <a:extLst>
                    <a:ext uri="{A12FA001-AC4F-418D-AE19-62706E023703}">
                      <ahyp:hlinkClr val="tx"/>
                    </a:ext>
                  </a:extLst>
                </a:hlinkClick>
              </a:rPr>
              <a:t>https://ieeexplore.ieee.org/document/8354267</a:t>
            </a:r>
            <a:endParaRPr sz="1900">
              <a:solidFill>
                <a:srgbClr val="6AA4C8"/>
              </a:solidFill>
              <a:latin typeface="Lato"/>
              <a:ea typeface="Lato"/>
              <a:cs typeface="Lato"/>
              <a:sym typeface="Lato"/>
            </a:endParaRPr>
          </a:p>
          <a:p>
            <a:pPr indent="-349250" lvl="0" marL="457200" rtl="0" algn="l">
              <a:lnSpc>
                <a:spcPct val="115000"/>
              </a:lnSpc>
              <a:spcBef>
                <a:spcPts val="1000"/>
              </a:spcBef>
              <a:spcAft>
                <a:spcPts val="0"/>
              </a:spcAft>
              <a:buClr>
                <a:srgbClr val="6AA4C8"/>
              </a:buClr>
              <a:buSzPts val="1900"/>
              <a:buFont typeface="Lato"/>
              <a:buChar char="●"/>
            </a:pPr>
            <a:r>
              <a:rPr i="1" lang="en-US" sz="1900" u="sng">
                <a:solidFill>
                  <a:srgbClr val="6AA4C8"/>
                </a:solidFill>
                <a:latin typeface="Lato"/>
                <a:ea typeface="Lato"/>
                <a:cs typeface="Lato"/>
                <a:sym typeface="Lato"/>
                <a:hlinkClick r:id="rId7">
                  <a:extLst>
                    <a:ext uri="{A12FA001-AC4F-418D-AE19-62706E023703}">
                      <ahyp:hlinkClr val="tx"/>
                    </a:ext>
                  </a:extLst>
                </a:hlinkClick>
              </a:rPr>
              <a:t>https://www.cv-foundation.org/openaccess/content_cvpr_2015/papers/Long_Fully_Convolutional_Networks_2015_CVPR_paper.pdf</a:t>
            </a:r>
            <a:endParaRPr sz="2100">
              <a:solidFill>
                <a:srgbClr val="6AA4C8"/>
              </a:solidFill>
              <a:latin typeface="Lato"/>
              <a:ea typeface="Lato"/>
              <a:cs typeface="Lato"/>
              <a:sym typeface="Lato"/>
            </a:endParaRPr>
          </a:p>
          <a:p>
            <a:pPr indent="-81278" lvl="0" marL="182880" rtl="0" algn="l">
              <a:lnSpc>
                <a:spcPct val="115000"/>
              </a:lnSpc>
              <a:spcBef>
                <a:spcPts val="1400"/>
              </a:spcBef>
              <a:spcAft>
                <a:spcPts val="0"/>
              </a:spcAft>
              <a:buSzPts val="1600"/>
              <a:buNone/>
            </a:pPr>
            <a:r>
              <a:t/>
            </a:r>
            <a:endParaRPr>
              <a:solidFill>
                <a:srgbClr val="313B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82939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Lato"/>
              <a:buNone/>
            </a:pPr>
            <a:r>
              <a:rPr lang="en-US">
                <a:latin typeface="Lato"/>
                <a:ea typeface="Lato"/>
                <a:cs typeface="Lato"/>
                <a:sym typeface="Lato"/>
              </a:rPr>
              <a:t>Problem Statement Definition</a:t>
            </a:r>
            <a:endParaRPr/>
          </a:p>
        </p:txBody>
      </p:sp>
      <p:sp>
        <p:nvSpPr>
          <p:cNvPr id="118" name="Google Shape;118;p3"/>
          <p:cNvSpPr txBox="1"/>
          <p:nvPr>
            <p:ph idx="1" type="body"/>
          </p:nvPr>
        </p:nvSpPr>
        <p:spPr>
          <a:xfrm>
            <a:off x="829397" y="2060500"/>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Most actively researched areas is </a:t>
            </a:r>
            <a:r>
              <a:rPr lang="en-US" sz="1900">
                <a:solidFill>
                  <a:srgbClr val="6AA4C8"/>
                </a:solidFill>
                <a:highlight>
                  <a:schemeClr val="lt1"/>
                </a:highlight>
                <a:latin typeface="Lato"/>
                <a:ea typeface="Lato"/>
                <a:cs typeface="Lato"/>
                <a:sym typeface="Lato"/>
              </a:rPr>
              <a:t>self-driving</a:t>
            </a:r>
            <a:r>
              <a:rPr lang="en-US" sz="1900">
                <a:solidFill>
                  <a:srgbClr val="313B3F"/>
                </a:solidFill>
                <a:highlight>
                  <a:schemeClr val="lt1"/>
                </a:highlight>
                <a:latin typeface="Lato"/>
                <a:ea typeface="Lato"/>
                <a:cs typeface="Lato"/>
                <a:sym typeface="Lato"/>
              </a:rPr>
              <a:t> in the automotive industry. </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Components like lidars, cameras, sensors and the algorithms running behind them, must work closely together to achieve fully autonomous driving. </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Complex systems are based on several camera-based components that are required for a fully autonomous vehicle. These components cover many aspects, of which the </a:t>
            </a:r>
            <a:r>
              <a:rPr lang="en-US" sz="1900">
                <a:solidFill>
                  <a:srgbClr val="6AA4C8"/>
                </a:solidFill>
                <a:highlight>
                  <a:schemeClr val="lt1"/>
                </a:highlight>
                <a:latin typeface="Lato"/>
                <a:ea typeface="Lato"/>
                <a:cs typeface="Lato"/>
                <a:sym typeface="Lato"/>
              </a:rPr>
              <a:t>semantic segmentation is a core element</a:t>
            </a:r>
            <a:r>
              <a:rPr lang="en-US" sz="1900">
                <a:solidFill>
                  <a:srgbClr val="313B3F"/>
                </a:solidFill>
                <a:highlight>
                  <a:schemeClr val="lt1"/>
                </a:highlight>
                <a:latin typeface="Lato"/>
                <a:ea typeface="Lato"/>
                <a:cs typeface="Lato"/>
                <a:sym typeface="Lato"/>
              </a:rPr>
              <a:t>.</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safe integration of self driving cars on </a:t>
            </a:r>
            <a:r>
              <a:rPr lang="en-US" sz="1900">
                <a:solidFill>
                  <a:srgbClr val="313B3F"/>
                </a:solidFill>
                <a:highlight>
                  <a:schemeClr val="lt1"/>
                </a:highlight>
                <a:latin typeface="Lato"/>
                <a:ea typeface="Lato"/>
                <a:cs typeface="Lato"/>
                <a:sym typeface="Lato"/>
              </a:rPr>
              <a:t>existing</a:t>
            </a:r>
            <a:r>
              <a:rPr lang="en-US" sz="1900">
                <a:solidFill>
                  <a:srgbClr val="313B3F"/>
                </a:solidFill>
                <a:highlight>
                  <a:schemeClr val="lt1"/>
                </a:highlight>
                <a:latin typeface="Lato"/>
                <a:ea typeface="Lato"/>
                <a:cs typeface="Lato"/>
                <a:sym typeface="Lato"/>
              </a:rPr>
              <a:t> roads with </a:t>
            </a:r>
            <a:r>
              <a:rPr lang="en-US" sz="1900">
                <a:solidFill>
                  <a:srgbClr val="6AA4C8"/>
                </a:solidFill>
                <a:highlight>
                  <a:schemeClr val="lt1"/>
                </a:highlight>
                <a:latin typeface="Lato"/>
                <a:ea typeface="Lato"/>
                <a:cs typeface="Lato"/>
                <a:sym typeface="Lato"/>
              </a:rPr>
              <a:t>necessary perception</a:t>
            </a:r>
            <a:endParaRPr sz="1900">
              <a:solidFill>
                <a:srgbClr val="313B3F"/>
              </a:solidFill>
              <a:highlight>
                <a:schemeClr val="lt1"/>
              </a:highlight>
              <a:latin typeface="Lato"/>
              <a:ea typeface="Lato"/>
              <a:cs typeface="Lato"/>
              <a:sym typeface="Lato"/>
            </a:endParaRPr>
          </a:p>
          <a:p>
            <a:pPr indent="0" lvl="0" marL="71120" rtl="0" algn="l">
              <a:lnSpc>
                <a:spcPct val="95000"/>
              </a:lnSpc>
              <a:spcBef>
                <a:spcPts val="140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838197"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Dataset Description-</a:t>
            </a:r>
            <a:endParaRPr>
              <a:latin typeface="Lato"/>
              <a:ea typeface="Lato"/>
              <a:cs typeface="Lato"/>
              <a:sym typeface="Lato"/>
            </a:endParaRPr>
          </a:p>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Cityscape Image Pairs</a:t>
            </a:r>
            <a:endParaRPr>
              <a:latin typeface="Lato"/>
              <a:ea typeface="Lato"/>
              <a:cs typeface="Lato"/>
              <a:sym typeface="Lato"/>
            </a:endParaRPr>
          </a:p>
        </p:txBody>
      </p:sp>
      <p:sp>
        <p:nvSpPr>
          <p:cNvPr id="124" name="Google Shape;124;p4"/>
          <p:cNvSpPr txBox="1"/>
          <p:nvPr>
            <p:ph idx="1" type="body"/>
          </p:nvPr>
        </p:nvSpPr>
        <p:spPr>
          <a:xfrm>
            <a:off x="5950800" y="2079725"/>
            <a:ext cx="4799700" cy="4376700"/>
          </a:xfrm>
          <a:prstGeom prst="rect">
            <a:avLst/>
          </a:prstGeom>
          <a:noFill/>
          <a:ln>
            <a:noFill/>
          </a:ln>
        </p:spPr>
        <p:txBody>
          <a:bodyPr anchorCtr="0" anchor="t" bIns="45700" lIns="91425" spcFirstLastPara="1" rIns="91425" wrap="square" tIns="45700">
            <a:noAutofit/>
          </a:bodyPr>
          <a:lstStyle/>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This dataset is taken from </a:t>
            </a:r>
            <a:r>
              <a:rPr lang="en-US" sz="1700">
                <a:solidFill>
                  <a:srgbClr val="6AA4C8"/>
                </a:solidFill>
                <a:latin typeface="Lato"/>
                <a:ea typeface="Lato"/>
                <a:cs typeface="Lato"/>
                <a:sym typeface="Lato"/>
              </a:rPr>
              <a:t>Kaggle</a:t>
            </a:r>
            <a:r>
              <a:rPr lang="en-US" sz="1700">
                <a:solidFill>
                  <a:srgbClr val="313B3F"/>
                </a:solidFill>
                <a:latin typeface="Lato"/>
                <a:ea typeface="Lato"/>
                <a:cs typeface="Lato"/>
                <a:sym typeface="Lato"/>
              </a:rPr>
              <a:t> and mainly focuses on semantic understanding of urban street scenes.</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Cityscapes Image Pairs dataset is a processed version of the original </a:t>
            </a:r>
            <a:r>
              <a:rPr i="0" lang="en-US" sz="1700">
                <a:solidFill>
                  <a:srgbClr val="313B3F"/>
                </a:solidFill>
                <a:latin typeface="Lato"/>
                <a:ea typeface="Lato"/>
                <a:cs typeface="Lato"/>
                <a:sym typeface="Lato"/>
              </a:rPr>
              <a:t>Cityscapes dataset which contains labelled videos.</a:t>
            </a:r>
            <a:endParaRPr i="0"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i="0" lang="en-US" sz="1700">
                <a:solidFill>
                  <a:srgbClr val="313B3F"/>
                </a:solidFill>
                <a:latin typeface="Lato"/>
                <a:ea typeface="Lato"/>
                <a:cs typeface="Lato"/>
                <a:sym typeface="Lato"/>
              </a:rPr>
              <a:t>The dataset has still images from the original videos, and semantic segmentation labels are shown in images right alongside the original image.</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i="0" lang="en-US" sz="1700">
                <a:solidFill>
                  <a:srgbClr val="313B3F"/>
                </a:solidFill>
                <a:latin typeface="Lato"/>
                <a:ea typeface="Lato"/>
                <a:cs typeface="Lato"/>
                <a:sym typeface="Lato"/>
              </a:rPr>
              <a:t> </a:t>
            </a:r>
            <a:r>
              <a:rPr i="0" lang="en-US" sz="1700">
                <a:solidFill>
                  <a:srgbClr val="6AA4C8"/>
                </a:solidFill>
                <a:latin typeface="Lato"/>
                <a:ea typeface="Lato"/>
                <a:cs typeface="Lato"/>
                <a:sym typeface="Lato"/>
              </a:rPr>
              <a:t>2975 training</a:t>
            </a:r>
            <a:r>
              <a:rPr i="0" lang="en-US" sz="1700">
                <a:solidFill>
                  <a:srgbClr val="313B3F"/>
                </a:solidFill>
                <a:latin typeface="Lato"/>
                <a:ea typeface="Lato"/>
                <a:cs typeface="Lato"/>
                <a:sym typeface="Lato"/>
              </a:rPr>
              <a:t> images files and </a:t>
            </a:r>
            <a:r>
              <a:rPr i="0" lang="en-US" sz="1700">
                <a:solidFill>
                  <a:srgbClr val="6AA4C8"/>
                </a:solidFill>
                <a:highlight>
                  <a:schemeClr val="lt1"/>
                </a:highlight>
                <a:latin typeface="Lato"/>
                <a:ea typeface="Lato"/>
                <a:cs typeface="Lato"/>
                <a:sym typeface="Lato"/>
              </a:rPr>
              <a:t>500 validation</a:t>
            </a:r>
            <a:r>
              <a:rPr i="0" lang="en-US" sz="1700">
                <a:solidFill>
                  <a:srgbClr val="313B3F"/>
                </a:solidFill>
                <a:latin typeface="Lato"/>
                <a:ea typeface="Lato"/>
                <a:cs typeface="Lato"/>
                <a:sym typeface="Lato"/>
              </a:rPr>
              <a:t> image</a:t>
            </a:r>
            <a:r>
              <a:rPr lang="en-US" sz="1700">
                <a:solidFill>
                  <a:srgbClr val="313B3F"/>
                </a:solidFill>
                <a:latin typeface="Lato"/>
                <a:ea typeface="Lato"/>
                <a:cs typeface="Lato"/>
                <a:sym typeface="Lato"/>
              </a:rPr>
              <a:t>s</a:t>
            </a:r>
            <a:r>
              <a:rPr i="0"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Dimension of each image is: </a:t>
            </a:r>
            <a:r>
              <a:rPr i="0" lang="en-US" sz="1700">
                <a:solidFill>
                  <a:srgbClr val="6AA4C8"/>
                </a:solidFill>
                <a:latin typeface="Lato"/>
                <a:ea typeface="Lato"/>
                <a:cs typeface="Lato"/>
                <a:sym typeface="Lato"/>
              </a:rPr>
              <a:t>256x512 pixels</a:t>
            </a:r>
            <a:r>
              <a:rPr i="0"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Link:</a:t>
            </a:r>
            <a:r>
              <a:rPr i="1" lang="en-US" sz="1700">
                <a:solidFill>
                  <a:schemeClr val="accent5"/>
                </a:solidFill>
                <a:latin typeface="Lato"/>
                <a:ea typeface="Lato"/>
                <a:cs typeface="Lato"/>
                <a:sym typeface="Lato"/>
              </a:rPr>
              <a:t>https://www.kaggle.com/dansbecker/cityscapes-image-pairs</a:t>
            </a:r>
            <a:endParaRPr sz="1800"/>
          </a:p>
        </p:txBody>
      </p:sp>
      <p:pic>
        <p:nvPicPr>
          <p:cNvPr id="125" name="Google Shape;125;p4"/>
          <p:cNvPicPr preferRelativeResize="0"/>
          <p:nvPr/>
        </p:nvPicPr>
        <p:blipFill rotWithShape="1">
          <a:blip r:embed="rId3">
            <a:alphaModFix/>
          </a:blip>
          <a:srcRect b="0" l="0" r="0" t="0"/>
          <a:stretch/>
        </p:blipFill>
        <p:spPr>
          <a:xfrm>
            <a:off x="838188" y="2270563"/>
            <a:ext cx="4670225" cy="231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838205" y="353768"/>
            <a:ext cx="99756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latin typeface="Lato"/>
              <a:ea typeface="Lato"/>
              <a:cs typeface="Lato"/>
              <a:sym typeface="Lato"/>
            </a:endParaRPr>
          </a:p>
        </p:txBody>
      </p:sp>
      <p:sp>
        <p:nvSpPr>
          <p:cNvPr id="131" name="Google Shape;131;p5"/>
          <p:cNvSpPr txBox="1"/>
          <p:nvPr>
            <p:ph idx="1" type="body"/>
          </p:nvPr>
        </p:nvSpPr>
        <p:spPr>
          <a:xfrm>
            <a:off x="838200" y="2058600"/>
            <a:ext cx="10360200" cy="4351200"/>
          </a:xfrm>
          <a:prstGeom prst="rect">
            <a:avLst/>
          </a:prstGeom>
          <a:noFill/>
          <a:ln>
            <a:noFill/>
          </a:ln>
        </p:spPr>
        <p:txBody>
          <a:bodyPr anchorCtr="0" anchor="t" bIns="45700" lIns="91425" spcFirstLastPara="1" rIns="91425" wrap="square" tIns="45700">
            <a:normAutofit lnSpcReduction="20000"/>
          </a:bodyPr>
          <a:lstStyle/>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C</a:t>
            </a:r>
            <a:r>
              <a:rPr i="0" lang="en-US" sz="1900">
                <a:solidFill>
                  <a:srgbClr val="313B3F"/>
                </a:solidFill>
                <a:latin typeface="Lato"/>
                <a:ea typeface="Lato"/>
                <a:cs typeface="Lato"/>
                <a:sym typeface="Lato"/>
              </a:rPr>
              <a:t>lassify </a:t>
            </a:r>
            <a:r>
              <a:rPr i="0" lang="en-US" sz="1900">
                <a:solidFill>
                  <a:srgbClr val="6AA4C8"/>
                </a:solidFill>
                <a:latin typeface="Lato"/>
                <a:ea typeface="Lato"/>
                <a:cs typeface="Lato"/>
                <a:sym typeface="Lato"/>
              </a:rPr>
              <a:t>each pixel </a:t>
            </a:r>
            <a:r>
              <a:rPr i="0" lang="en-US" sz="1900">
                <a:solidFill>
                  <a:srgbClr val="313B3F"/>
                </a:solidFill>
                <a:latin typeface="Lato"/>
                <a:ea typeface="Lato"/>
                <a:cs typeface="Lato"/>
                <a:sym typeface="Lato"/>
              </a:rPr>
              <a:t>of the image into a particular class</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6AA4C8"/>
                </a:solidFill>
                <a:latin typeface="Lato"/>
                <a:ea typeface="Lato"/>
                <a:cs typeface="Lato"/>
                <a:sym typeface="Lato"/>
              </a:rPr>
              <a:t>CNN</a:t>
            </a:r>
            <a:r>
              <a:rPr i="0" lang="en-US" sz="1900">
                <a:solidFill>
                  <a:srgbClr val="313B3F"/>
                </a:solidFill>
                <a:latin typeface="Lato"/>
                <a:ea typeface="Lato"/>
                <a:cs typeface="Lato"/>
                <a:sym typeface="Lato"/>
              </a:rPr>
              <a:t> used for </a:t>
            </a:r>
            <a:r>
              <a:rPr i="0" lang="en-US" sz="1900">
                <a:solidFill>
                  <a:srgbClr val="6AA4C8"/>
                </a:solidFill>
                <a:latin typeface="Lato"/>
                <a:ea typeface="Lato"/>
                <a:cs typeface="Lato"/>
                <a:sym typeface="Lato"/>
              </a:rPr>
              <a:t>classification</a:t>
            </a:r>
            <a:r>
              <a:rPr i="0" lang="en-US" sz="1900">
                <a:solidFill>
                  <a:srgbClr val="313B3F"/>
                </a:solidFill>
                <a:latin typeface="Lato"/>
                <a:ea typeface="Lato"/>
                <a:cs typeface="Lato"/>
                <a:sym typeface="Lato"/>
              </a:rPr>
              <a:t> takes an image as input</a:t>
            </a:r>
            <a:endParaRPr i="0"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lang="en-US" sz="1900">
                <a:solidFill>
                  <a:srgbClr val="313B3F"/>
                </a:solidFill>
                <a:latin typeface="Lato"/>
                <a:ea typeface="Lato"/>
                <a:cs typeface="Lato"/>
                <a:sym typeface="Lato"/>
              </a:rPr>
              <a:t>S</a:t>
            </a:r>
            <a:r>
              <a:rPr i="0" lang="en-US" sz="1900">
                <a:solidFill>
                  <a:srgbClr val="313B3F"/>
                </a:solidFill>
                <a:latin typeface="Lato"/>
                <a:ea typeface="Lato"/>
                <a:cs typeface="Lato"/>
                <a:sym typeface="Lato"/>
              </a:rPr>
              <a:t>eries of </a:t>
            </a:r>
            <a:r>
              <a:rPr i="0" lang="en-US" sz="1900">
                <a:solidFill>
                  <a:srgbClr val="6AA4C8"/>
                </a:solidFill>
                <a:latin typeface="Lato"/>
                <a:ea typeface="Lato"/>
                <a:cs typeface="Lato"/>
                <a:sym typeface="Lato"/>
              </a:rPr>
              <a:t>convolutional and pooling</a:t>
            </a:r>
            <a:r>
              <a:rPr i="0" lang="en-US" sz="1900">
                <a:solidFill>
                  <a:srgbClr val="313B3F"/>
                </a:solidFill>
                <a:latin typeface="Lato"/>
                <a:ea typeface="Lato"/>
                <a:cs typeface="Lato"/>
                <a:sym typeface="Lato"/>
              </a:rPr>
              <a:t> layers </a:t>
            </a:r>
            <a:endParaRPr i="0"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lang="en-US" sz="1900">
                <a:solidFill>
                  <a:srgbClr val="313B3F"/>
                </a:solidFill>
                <a:latin typeface="Lato"/>
                <a:ea typeface="Lato"/>
                <a:cs typeface="Lato"/>
                <a:sym typeface="Lato"/>
              </a:rPr>
              <a:t>U</a:t>
            </a:r>
            <a:r>
              <a:rPr i="0" lang="en-US" sz="1900">
                <a:solidFill>
                  <a:srgbClr val="313B3F"/>
                </a:solidFill>
                <a:latin typeface="Lato"/>
                <a:ea typeface="Lato"/>
                <a:cs typeface="Lato"/>
                <a:sym typeface="Lato"/>
              </a:rPr>
              <a:t>ses </a:t>
            </a:r>
            <a:r>
              <a:rPr i="0" lang="en-US" sz="1900">
                <a:solidFill>
                  <a:srgbClr val="6AA4C8"/>
                </a:solidFill>
                <a:latin typeface="Lato"/>
                <a:ea typeface="Lato"/>
                <a:cs typeface="Lato"/>
                <a:sym typeface="Lato"/>
              </a:rPr>
              <a:t>fully-connected layers</a:t>
            </a:r>
            <a:r>
              <a:rPr i="0" lang="en-US" sz="1900">
                <a:solidFill>
                  <a:srgbClr val="313B3F"/>
                </a:solidFill>
                <a:latin typeface="Lato"/>
                <a:ea typeface="Lato"/>
                <a:cs typeface="Lato"/>
                <a:sym typeface="Lato"/>
              </a:rPr>
              <a:t> in the end to output a fixed length vector</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313B3F"/>
                </a:solidFill>
                <a:latin typeface="Lato"/>
                <a:ea typeface="Lato"/>
                <a:cs typeface="Lato"/>
                <a:sym typeface="Lato"/>
              </a:rPr>
              <a:t>The fully-connected layers at the end are replaced by convolutional layers</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313B3F"/>
                </a:solidFill>
                <a:latin typeface="Lato"/>
                <a:ea typeface="Lato"/>
                <a:cs typeface="Lato"/>
                <a:sym typeface="Lato"/>
              </a:rPr>
              <a:t> </a:t>
            </a:r>
            <a:r>
              <a:rPr lang="en-US" sz="1900">
                <a:solidFill>
                  <a:srgbClr val="313B3F"/>
                </a:solidFill>
                <a:latin typeface="Lato"/>
                <a:ea typeface="Lato"/>
                <a:cs typeface="Lato"/>
                <a:sym typeface="Lato"/>
              </a:rPr>
              <a:t>O</a:t>
            </a:r>
            <a:r>
              <a:rPr i="0" lang="en-US" sz="1900">
                <a:solidFill>
                  <a:srgbClr val="313B3F"/>
                </a:solidFill>
                <a:latin typeface="Lato"/>
                <a:ea typeface="Lato"/>
                <a:cs typeface="Lato"/>
                <a:sym typeface="Lato"/>
              </a:rPr>
              <a:t>utput will be with </a:t>
            </a:r>
            <a:r>
              <a:rPr i="0" lang="en-US" sz="1900">
                <a:solidFill>
                  <a:srgbClr val="6AA4C8"/>
                </a:solidFill>
                <a:latin typeface="Lato"/>
                <a:ea typeface="Lato"/>
                <a:cs typeface="Lato"/>
                <a:sym typeface="Lato"/>
              </a:rPr>
              <a:t>coarse spatial features</a:t>
            </a:r>
            <a:r>
              <a:rPr i="0" lang="en-US" sz="1900">
                <a:solidFill>
                  <a:srgbClr val="313B3F"/>
                </a:solidFill>
                <a:latin typeface="Lato"/>
                <a:ea typeface="Lato"/>
                <a:cs typeface="Lato"/>
                <a:sym typeface="Lato"/>
              </a:rPr>
              <a:t>, which can be further </a:t>
            </a:r>
            <a:r>
              <a:rPr i="0" lang="en-US" sz="1900">
                <a:solidFill>
                  <a:srgbClr val="6AA4C8"/>
                </a:solidFill>
                <a:latin typeface="Lato"/>
                <a:ea typeface="Lato"/>
                <a:cs typeface="Lato"/>
                <a:sym typeface="Lato"/>
              </a:rPr>
              <a:t>upsampled</a:t>
            </a:r>
            <a:r>
              <a:rPr i="0" lang="en-US" sz="1900">
                <a:solidFill>
                  <a:srgbClr val="313B3F"/>
                </a:solidFill>
                <a:latin typeface="Lato"/>
                <a:ea typeface="Lato"/>
                <a:cs typeface="Lato"/>
                <a:sym typeface="Lato"/>
              </a:rPr>
              <a:t> to form the </a:t>
            </a:r>
            <a:r>
              <a:rPr i="0" lang="en-US" sz="1900">
                <a:solidFill>
                  <a:srgbClr val="6AA4C8"/>
                </a:solidFill>
                <a:latin typeface="Lato"/>
                <a:ea typeface="Lato"/>
                <a:cs typeface="Lato"/>
                <a:sym typeface="Lato"/>
              </a:rPr>
              <a:t>classification maps</a:t>
            </a:r>
            <a:r>
              <a:rPr i="0" lang="en-US" sz="1900">
                <a:solidFill>
                  <a:srgbClr val="313B3F"/>
                </a:solidFill>
                <a:latin typeface="Lato"/>
                <a:ea typeface="Lato"/>
                <a:cs typeface="Lato"/>
                <a:sym typeface="Lato"/>
              </a:rPr>
              <a:t> corresponding to our image.</a:t>
            </a:r>
            <a:endParaRPr sz="1900">
              <a:solidFill>
                <a:srgbClr val="313B3F"/>
              </a:solidFill>
              <a:latin typeface="Lato"/>
              <a:ea typeface="Lato"/>
              <a:cs typeface="Lato"/>
              <a:sym typeface="Lato"/>
            </a:endParaRPr>
          </a:p>
          <a:p>
            <a:pPr indent="-330200" lvl="0" marL="457200" rtl="0" algn="l">
              <a:lnSpc>
                <a:spcPct val="115000"/>
              </a:lnSpc>
              <a:spcBef>
                <a:spcPts val="1000"/>
              </a:spcBef>
              <a:spcAft>
                <a:spcPts val="0"/>
              </a:spcAft>
              <a:buClr>
                <a:srgbClr val="6AA4C8"/>
              </a:buClr>
              <a:buSzPts val="1600"/>
              <a:buFont typeface="Lato"/>
              <a:buChar char="●"/>
            </a:pPr>
            <a:r>
              <a:rPr lang="en-US" sz="1900">
                <a:solidFill>
                  <a:srgbClr val="313B3F"/>
                </a:solidFill>
                <a:latin typeface="Lato"/>
                <a:ea typeface="Lato"/>
                <a:cs typeface="Lato"/>
                <a:sym typeface="Lato"/>
              </a:rPr>
              <a:t>Three different methods implemented:</a:t>
            </a:r>
            <a:endParaRPr sz="1900">
              <a:solidFill>
                <a:srgbClr val="313B3F"/>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U-Net</a:t>
            </a:r>
            <a:endParaRPr sz="1900">
              <a:solidFill>
                <a:schemeClr val="accent5"/>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Fully Convolutional Network with VGG16 encoder</a:t>
            </a:r>
            <a:endParaRPr sz="1900">
              <a:solidFill>
                <a:schemeClr val="accent5"/>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Fully Convolutional Network with ResNet50 encoder</a:t>
            </a:r>
            <a:endParaRPr sz="1900">
              <a:solidFill>
                <a:schemeClr val="accent5"/>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829397" y="3396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37" name="Google Shape;137;p6"/>
          <p:cNvSpPr txBox="1"/>
          <p:nvPr>
            <p:ph idx="1" type="body"/>
          </p:nvPr>
        </p:nvSpPr>
        <p:spPr>
          <a:xfrm>
            <a:off x="829400" y="2048775"/>
            <a:ext cx="9256800" cy="3801900"/>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1F3864"/>
              </a:buClr>
              <a:buSzPts val="1800"/>
              <a:buFont typeface="Helvetica Neue"/>
              <a:buNone/>
            </a:pPr>
            <a:r>
              <a:rPr i="0" lang="en-US" sz="1900" u="none" cap="none" strike="noStrike">
                <a:solidFill>
                  <a:srgbClr val="313B3F"/>
                </a:solidFill>
                <a:latin typeface="Lato"/>
                <a:ea typeface="Lato"/>
                <a:cs typeface="Lato"/>
                <a:sym typeface="Lato"/>
              </a:rPr>
              <a:t>For preprocessing the dataset and defining the model, we have defined several helper functions –</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i="0" sz="19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2F5496"/>
              </a:buClr>
              <a:buSzPts val="1800"/>
              <a:buNone/>
            </a:pPr>
            <a:r>
              <a:rPr b="1" i="1" lang="en-US" u="none" cap="none" strike="noStrike">
                <a:solidFill>
                  <a:srgbClr val="2F5496"/>
                </a:solidFill>
                <a:latin typeface="Lato"/>
                <a:ea typeface="Lato"/>
                <a:cs typeface="Lato"/>
                <a:sym typeface="Lato"/>
              </a:rPr>
              <a:t>LoadImage</a:t>
            </a:r>
            <a:r>
              <a:rPr b="1" i="1" lang="en-US" u="none" cap="none" strike="noStrike">
                <a:solidFill>
                  <a:srgbClr val="000000"/>
                </a:solidFill>
                <a:latin typeface="Lato"/>
                <a:ea typeface="Lato"/>
                <a:cs typeface="Lato"/>
                <a:sym typeface="Lato"/>
              </a:rPr>
              <a:t> </a:t>
            </a:r>
            <a:r>
              <a:rPr i="0" lang="en-US" sz="1900" u="none" cap="none" strike="noStrike">
                <a:solidFill>
                  <a:srgbClr val="000000"/>
                </a:solidFill>
                <a:latin typeface="Lato"/>
                <a:ea typeface="Lato"/>
                <a:cs typeface="Lato"/>
                <a:sym typeface="Lato"/>
              </a:rPr>
              <a:t>- </a:t>
            </a:r>
            <a:r>
              <a:rPr i="0" lang="en-US" sz="1900" u="none" cap="none" strike="noStrike">
                <a:solidFill>
                  <a:srgbClr val="313B3F"/>
                </a:solidFill>
                <a:latin typeface="Lato"/>
                <a:ea typeface="Lato"/>
                <a:cs typeface="Lato"/>
                <a:sym typeface="Lato"/>
              </a:rPr>
              <a:t>Loads a single image and its corresponding segmentation map, also allows simple </a:t>
            </a:r>
            <a:r>
              <a:rPr i="0" lang="en-US" sz="1900" u="none" cap="none" strike="noStrike">
                <a:solidFill>
                  <a:srgbClr val="6AA4C8"/>
                </a:solidFill>
                <a:latin typeface="Lato"/>
                <a:ea typeface="Lato"/>
                <a:cs typeface="Lato"/>
                <a:sym typeface="Lato"/>
              </a:rPr>
              <a:t>Data Augmentation</a:t>
            </a:r>
            <a:r>
              <a:rPr i="0" lang="en-US" sz="1900" u="none" cap="none" strike="noStrike">
                <a:solidFill>
                  <a:srgbClr val="313B3F"/>
                </a:solidFill>
                <a:latin typeface="Lato"/>
                <a:ea typeface="Lato"/>
                <a:cs typeface="Lato"/>
                <a:sym typeface="Lato"/>
              </a:rPr>
              <a:t> options such as flipping and rotating</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lang="en-US" sz="1900">
                <a:solidFill>
                  <a:srgbClr val="313B3F"/>
                </a:solidFill>
                <a:latin typeface="Lato"/>
                <a:ea typeface="Lato"/>
                <a:cs typeface="Lato"/>
                <a:sym typeface="Lato"/>
              </a:rPr>
              <a:t>Arguments</a:t>
            </a:r>
            <a:r>
              <a:rPr i="0" lang="en-US" sz="1900" u="none" cap="none" strike="noStrike">
                <a:solidFill>
                  <a:srgbClr val="313B3F"/>
                </a:solidFill>
                <a:latin typeface="Lato"/>
                <a:ea typeface="Lato"/>
                <a:cs typeface="Lato"/>
                <a:sym typeface="Lato"/>
              </a:rPr>
              <a:t> :</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name - Name of the image file</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path - Path to the image directory</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rotation - Angle by which the image will rotate for Data</a:t>
            </a:r>
            <a:r>
              <a:rPr lang="en-US" sz="1900">
                <a:solidFill>
                  <a:srgbClr val="313B3F"/>
                </a:solidFill>
                <a:latin typeface="Lato"/>
                <a:ea typeface="Lato"/>
                <a:cs typeface="Lato"/>
                <a:sym typeface="Lato"/>
              </a:rPr>
              <a:t> </a:t>
            </a:r>
            <a:r>
              <a:rPr i="0" lang="en-US" sz="1900" u="none" cap="none" strike="noStrike">
                <a:solidFill>
                  <a:srgbClr val="313B3F"/>
                </a:solidFill>
                <a:latin typeface="Lato"/>
                <a:ea typeface="Lato"/>
                <a:cs typeface="Lato"/>
                <a:sym typeface="Lato"/>
              </a:rPr>
              <a:t>Augmentation</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flip - True/False</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size - size of image</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Returns</a:t>
            </a:r>
            <a:r>
              <a:rPr i="0" lang="en-US" sz="1900" u="none" cap="none" strike="noStrike">
                <a:solidFill>
                  <a:srgbClr val="313B3F"/>
                </a:solidFill>
                <a:latin typeface="Lato"/>
                <a:ea typeface="Lato"/>
                <a:cs typeface="Lato"/>
                <a:sym typeface="Lato"/>
              </a:rPr>
              <a:t> - A tuple of 2 numpy arrays (image and segmentation map)</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78304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a:p>
        </p:txBody>
      </p:sp>
      <p:sp>
        <p:nvSpPr>
          <p:cNvPr id="143" name="Google Shape;143;p7"/>
          <p:cNvSpPr txBox="1"/>
          <p:nvPr>
            <p:ph idx="1" type="body"/>
          </p:nvPr>
        </p:nvSpPr>
        <p:spPr>
          <a:xfrm>
            <a:off x="783047" y="2087561"/>
            <a:ext cx="8595300" cy="41388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b="1" i="1" lang="en-US">
                <a:solidFill>
                  <a:srgbClr val="2F5496"/>
                </a:solidFill>
                <a:latin typeface="Lato"/>
                <a:ea typeface="Lato"/>
                <a:cs typeface="Lato"/>
                <a:sym typeface="Lato"/>
              </a:rPr>
              <a:t>DataGenerator</a:t>
            </a:r>
            <a:r>
              <a:rPr lang="en-US" sz="1900">
                <a:solidFill>
                  <a:srgbClr val="2F5496"/>
                </a:solidFill>
                <a:latin typeface="Lato"/>
                <a:ea typeface="Lato"/>
                <a:cs typeface="Lato"/>
                <a:sym typeface="Lato"/>
              </a:rPr>
              <a:t> -</a:t>
            </a:r>
            <a:r>
              <a:rPr lang="en-US" sz="1900">
                <a:latin typeface="Lato"/>
                <a:ea typeface="Lato"/>
                <a:cs typeface="Lato"/>
                <a:sym typeface="Lato"/>
              </a:rPr>
              <a:t> </a:t>
            </a:r>
            <a:r>
              <a:rPr lang="en-US" sz="1900">
                <a:solidFill>
                  <a:schemeClr val="dk1"/>
                </a:solidFill>
                <a:latin typeface="Lato"/>
                <a:ea typeface="Lato"/>
                <a:cs typeface="Lato"/>
                <a:sym typeface="Lato"/>
              </a:rPr>
              <a:t>c</a:t>
            </a:r>
            <a:r>
              <a:rPr lang="en-US" sz="1900">
                <a:solidFill>
                  <a:srgbClr val="313B3F"/>
                </a:solidFill>
                <a:latin typeface="Lato"/>
                <a:ea typeface="Lato"/>
                <a:cs typeface="Lato"/>
                <a:sym typeface="Lato"/>
              </a:rPr>
              <a:t>reates batches of e.g. </a:t>
            </a:r>
            <a:r>
              <a:rPr lang="en-US" sz="1900">
                <a:solidFill>
                  <a:srgbClr val="6AA4C8"/>
                </a:solidFill>
                <a:latin typeface="Lato"/>
                <a:ea typeface="Lato"/>
                <a:cs typeface="Lato"/>
                <a:sym typeface="Lato"/>
              </a:rPr>
              <a:t>10 raw-segmented image pairs</a:t>
            </a:r>
            <a:r>
              <a:rPr lang="en-US" sz="1900">
                <a:solidFill>
                  <a:srgbClr val="313B3F"/>
                </a:solidFill>
                <a:latin typeface="Lato"/>
                <a:ea typeface="Lato"/>
                <a:cs typeface="Lato"/>
                <a:sym typeface="Lato"/>
              </a:rPr>
              <a:t> at a time, also uses image augmentation and randomly flips and rotates the images to increase the effective size of the dataset and returns data in form of batches</a:t>
            </a:r>
            <a:endParaRPr sz="1900">
              <a:solidFill>
                <a:srgbClr val="313B3F"/>
              </a:solidFill>
              <a:latin typeface="Lato"/>
              <a:ea typeface="Lato"/>
              <a:cs typeface="Lato"/>
              <a:sym typeface="Lato"/>
            </a:endParaRPr>
          </a:p>
          <a:p>
            <a:pPr indent="0" lvl="0" marL="0" rtl="0" algn="l">
              <a:lnSpc>
                <a:spcPct val="95000"/>
              </a:lnSpc>
              <a:spcBef>
                <a:spcPts val="1600"/>
              </a:spcBef>
              <a:spcAft>
                <a:spcPts val="0"/>
              </a:spcAft>
              <a:buSzPts val="1440"/>
              <a:buNone/>
            </a:pPr>
            <a:r>
              <a:rPr lang="en-US" sz="1900">
                <a:solidFill>
                  <a:srgbClr val="313B3F"/>
                </a:solidFill>
                <a:latin typeface="Lato"/>
                <a:ea typeface="Lato"/>
                <a:cs typeface="Lato"/>
                <a:sym typeface="Lato"/>
              </a:rPr>
              <a:t>	</a:t>
            </a:r>
            <a:r>
              <a:rPr b="1" lang="en-US" sz="1900">
                <a:solidFill>
                  <a:srgbClr val="313B3F"/>
                </a:solidFill>
                <a:latin typeface="Lato"/>
                <a:ea typeface="Lato"/>
                <a:cs typeface="Lato"/>
                <a:sym typeface="Lato"/>
              </a:rPr>
              <a:t>Arguments :</a:t>
            </a:r>
            <a:endParaRPr sz="1900">
              <a:solidFill>
                <a:srgbClr val="313B3F"/>
              </a:solidFill>
              <a:latin typeface="Lato"/>
              <a:ea typeface="Lato"/>
              <a:cs typeface="Lato"/>
              <a:sym typeface="Lato"/>
            </a:endParaRPr>
          </a:p>
          <a:p>
            <a:pPr indent="0" lvl="1" marL="274320" rtl="0" algn="l">
              <a:lnSpc>
                <a:spcPct val="90000"/>
              </a:lnSpc>
              <a:spcBef>
                <a:spcPts val="500"/>
              </a:spcBef>
              <a:spcAft>
                <a:spcPts val="0"/>
              </a:spcAft>
              <a:buSzPts val="1800"/>
              <a:buNone/>
            </a:pPr>
            <a:r>
              <a:rPr lang="en-US" sz="1900">
                <a:solidFill>
                  <a:srgbClr val="313B3F"/>
                </a:solidFill>
                <a:latin typeface="Lato"/>
                <a:ea typeface="Lato"/>
                <a:cs typeface="Lato"/>
                <a:sym typeface="Lato"/>
              </a:rPr>
              <a:t>		path - location or path of the image directory</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lang="en-US" sz="1900">
                <a:solidFill>
                  <a:srgbClr val="313B3F"/>
                </a:solidFill>
                <a:latin typeface="Lato"/>
                <a:ea typeface="Lato"/>
                <a:cs typeface="Lato"/>
                <a:sym typeface="Lato"/>
              </a:rPr>
              <a:t>		batch_size - size of each batch</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lang="en-US" sz="1900">
                <a:solidFill>
                  <a:srgbClr val="313B3F"/>
                </a:solidFill>
                <a:latin typeface="Lato"/>
                <a:ea typeface="Lato"/>
                <a:cs typeface="Lato"/>
                <a:sym typeface="Lato"/>
              </a:rPr>
              <a:t>		maxangle - angle to rotate image</a:t>
            </a:r>
            <a:endParaRPr sz="1900">
              <a:solidFill>
                <a:srgbClr val="313B3F"/>
              </a:solidFill>
              <a:latin typeface="Lato"/>
              <a:ea typeface="Lato"/>
              <a:cs typeface="Lato"/>
              <a:sym typeface="Lato"/>
            </a:endParaRPr>
          </a:p>
          <a:p>
            <a:pPr indent="0" lvl="0" marL="0" rtl="0" algn="l">
              <a:lnSpc>
                <a:spcPct val="95000"/>
              </a:lnSpc>
              <a:spcBef>
                <a:spcPts val="1700"/>
              </a:spcBef>
              <a:spcAft>
                <a:spcPts val="0"/>
              </a:spcAft>
              <a:buSzPts val="1440"/>
              <a:buNone/>
            </a:pPr>
            <a:r>
              <a:rPr lang="en-US" sz="1900">
                <a:solidFill>
                  <a:srgbClr val="313B3F"/>
                </a:solidFill>
                <a:latin typeface="Lato"/>
                <a:ea typeface="Lato"/>
                <a:cs typeface="Lato"/>
                <a:sym typeface="Lato"/>
              </a:rPr>
              <a:t>	</a:t>
            </a:r>
            <a:r>
              <a:rPr b="1" lang="en-US" sz="1900">
                <a:solidFill>
                  <a:srgbClr val="313B3F"/>
                </a:solidFill>
                <a:latin typeface="Lato"/>
                <a:ea typeface="Lato"/>
                <a:cs typeface="Lato"/>
                <a:sym typeface="Lato"/>
              </a:rPr>
              <a:t>Returns - </a:t>
            </a:r>
            <a:r>
              <a:rPr lang="en-US" sz="1900">
                <a:solidFill>
                  <a:srgbClr val="313B3F"/>
                </a:solidFill>
                <a:latin typeface="Lato"/>
                <a:ea typeface="Lato"/>
                <a:cs typeface="Lato"/>
                <a:sym typeface="Lato"/>
              </a:rPr>
              <a:t>Tuple of batch_size number of images and 	segmentation maps</a:t>
            </a:r>
            <a:endParaRPr sz="1900">
              <a:solidFill>
                <a:srgbClr val="313B3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813947" y="3396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a:p>
        </p:txBody>
      </p:sp>
      <p:sp>
        <p:nvSpPr>
          <p:cNvPr id="149" name="Google Shape;149;p8"/>
          <p:cNvSpPr txBox="1"/>
          <p:nvPr>
            <p:ph idx="1" type="body"/>
          </p:nvPr>
        </p:nvSpPr>
        <p:spPr>
          <a:xfrm>
            <a:off x="813950" y="1938477"/>
            <a:ext cx="9507600" cy="2632200"/>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595959"/>
              </a:buClr>
              <a:buSzPts val="1800"/>
              <a:buFont typeface="Helvetica Neue"/>
              <a:buNone/>
            </a:pPr>
            <a:r>
              <a:rPr lang="en-US" sz="1900">
                <a:solidFill>
                  <a:srgbClr val="313B3F"/>
                </a:solidFill>
                <a:highlight>
                  <a:srgbClr val="FFFFFF"/>
                </a:highlight>
                <a:latin typeface="Lato"/>
                <a:ea typeface="Lato"/>
                <a:cs typeface="Lato"/>
                <a:sym typeface="Lato"/>
              </a:rPr>
              <a:t>To find the most important colors and identify similar colors we can use </a:t>
            </a:r>
            <a:r>
              <a:rPr lang="en-US" sz="1900">
                <a:solidFill>
                  <a:srgbClr val="6AA4C8"/>
                </a:solidFill>
                <a:highlight>
                  <a:srgbClr val="FFFFFF"/>
                </a:highlight>
                <a:latin typeface="Lato"/>
                <a:ea typeface="Lato"/>
                <a:cs typeface="Lato"/>
                <a:sym typeface="Lato"/>
              </a:rPr>
              <a:t>K-Means clustering</a:t>
            </a:r>
            <a:r>
              <a:rPr lang="en-US" sz="1900">
                <a:solidFill>
                  <a:srgbClr val="313B3F"/>
                </a:solidFill>
                <a:highlight>
                  <a:srgbClr val="FFFFFF"/>
                </a:highlight>
                <a:latin typeface="Lato"/>
                <a:ea typeface="Lato"/>
                <a:cs typeface="Lato"/>
                <a:sym typeface="Lato"/>
              </a:rPr>
              <a:t>. This also allows us to go from a color representation to a class representation</a:t>
            </a:r>
            <a:endParaRPr sz="1900">
              <a:solidFill>
                <a:srgbClr val="313B3F"/>
              </a:solidFill>
              <a:highlight>
                <a:srgbClr val="FFFFFF"/>
              </a:highlight>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sz="1900">
              <a:solidFill>
                <a:schemeClr val="dk1"/>
              </a:solidFill>
              <a:highlight>
                <a:srgbClr val="FFFFFF"/>
              </a:highlight>
              <a:latin typeface="Lato"/>
              <a:ea typeface="Lato"/>
              <a:cs typeface="Lato"/>
              <a:sym typeface="Lato"/>
            </a:endParaRPr>
          </a:p>
          <a:p>
            <a:pPr indent="0" lvl="0" marL="0" marR="0" rtl="0" algn="l">
              <a:lnSpc>
                <a:spcPct val="100000"/>
              </a:lnSpc>
              <a:spcBef>
                <a:spcPts val="0"/>
              </a:spcBef>
              <a:spcAft>
                <a:spcPts val="0"/>
              </a:spcAft>
              <a:buClr>
                <a:srgbClr val="2F5496"/>
              </a:buClr>
              <a:buSzPts val="1800"/>
              <a:buNone/>
            </a:pPr>
            <a:r>
              <a:rPr b="1" i="1" lang="en-US" u="none" cap="none" strike="noStrike">
                <a:solidFill>
                  <a:srgbClr val="2F5496"/>
                </a:solidFill>
                <a:latin typeface="Lato"/>
                <a:ea typeface="Lato"/>
                <a:cs typeface="Lato"/>
                <a:sym typeface="Lato"/>
              </a:rPr>
              <a:t>ColorToClass</a:t>
            </a:r>
            <a:r>
              <a:rPr i="0" lang="en-US" sz="1900" u="none" cap="none" strike="noStrike">
                <a:solidFill>
                  <a:srgbClr val="000000"/>
                </a:solidFill>
                <a:latin typeface="Lato"/>
                <a:ea typeface="Lato"/>
                <a:cs typeface="Lato"/>
                <a:sym typeface="Lato"/>
              </a:rPr>
              <a:t> -</a:t>
            </a:r>
            <a:r>
              <a:rPr i="0" lang="en-US" sz="1900" u="none" cap="none" strike="noStrike">
                <a:solidFill>
                  <a:srgbClr val="313B3F"/>
                </a:solidFill>
                <a:latin typeface="Lato"/>
                <a:ea typeface="Lato"/>
                <a:cs typeface="Lato"/>
                <a:sym typeface="Lato"/>
              </a:rPr>
              <a:t> Converts the discrete color representation (output of the color clustering) to a 13-dimensional class representation used for training our model</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Arguments</a:t>
            </a:r>
            <a:r>
              <a:rPr i="0" lang="en-US" sz="1900" u="none" cap="none" strike="noStrike">
                <a:solidFill>
                  <a:srgbClr val="313B3F"/>
                </a:solidFill>
                <a:latin typeface="Lato"/>
                <a:ea typeface="Lato"/>
                <a:cs typeface="Lato"/>
                <a:sym typeface="Lato"/>
              </a:rPr>
              <a:t> :</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lang="en-US" sz="1900">
                <a:solidFill>
                  <a:srgbClr val="313B3F"/>
                </a:solidFill>
                <a:latin typeface="Lato"/>
                <a:ea typeface="Lato"/>
                <a:cs typeface="Lato"/>
                <a:sym typeface="Lato"/>
              </a:rPr>
              <a:t>	</a:t>
            </a:r>
            <a:r>
              <a:rPr i="0" lang="en-US" sz="1900" u="none" cap="none" strike="noStrike">
                <a:solidFill>
                  <a:srgbClr val="313B3F"/>
                </a:solidFill>
                <a:latin typeface="Lato"/>
                <a:ea typeface="Lato"/>
                <a:cs typeface="Lato"/>
                <a:sym typeface="Lato"/>
              </a:rPr>
              <a:t>seg - Segmentation mask after clustering (width, height, 3) </a:t>
            </a:r>
            <a:r>
              <a:rPr b="1" i="0" lang="en-US" sz="1900" u="none" cap="none" strike="noStrike">
                <a:solidFill>
                  <a:srgbClr val="313B3F"/>
                </a:solidFill>
                <a:latin typeface="Lato"/>
                <a:ea typeface="Lato"/>
                <a:cs typeface="Lato"/>
                <a:sym typeface="Lato"/>
              </a:rPr>
              <a:t>(RGB)</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Returns</a:t>
            </a:r>
            <a:r>
              <a:rPr i="0" lang="en-US" sz="1900" u="none" cap="none" strike="noStrike">
                <a:solidFill>
                  <a:srgbClr val="313B3F"/>
                </a:solidFill>
                <a:latin typeface="Lato"/>
                <a:ea typeface="Lato"/>
                <a:cs typeface="Lato"/>
                <a:sym typeface="Lato"/>
              </a:rPr>
              <a:t> - Categorical segmentation map (width, height, classes)</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b="0" i="0" sz="1800" u="none" cap="none" strike="noStrike">
              <a:solidFill>
                <a:schemeClr val="dk1"/>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b="0" l="0" r="0" t="0"/>
          <a:stretch/>
        </p:blipFill>
        <p:spPr>
          <a:xfrm>
            <a:off x="813944" y="4740601"/>
            <a:ext cx="5275800" cy="1847101"/>
          </a:xfrm>
          <a:prstGeom prst="rect">
            <a:avLst/>
          </a:prstGeom>
          <a:noFill/>
          <a:ln>
            <a:noFill/>
          </a:ln>
        </p:spPr>
      </p:pic>
      <p:pic>
        <p:nvPicPr>
          <p:cNvPr id="151" name="Google Shape;151;p8"/>
          <p:cNvPicPr preferRelativeResize="0"/>
          <p:nvPr/>
        </p:nvPicPr>
        <p:blipFill rotWithShape="1">
          <a:blip r:embed="rId4">
            <a:alphaModFix/>
          </a:blip>
          <a:srcRect b="0" l="0" r="0" t="0"/>
          <a:stretch/>
        </p:blipFill>
        <p:spPr>
          <a:xfrm>
            <a:off x="6757547" y="4488637"/>
            <a:ext cx="4131825" cy="235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type="title"/>
          </p:nvPr>
        </p:nvSpPr>
        <p:spPr>
          <a:xfrm>
            <a:off x="81394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57" name="Google Shape;157;p9"/>
          <p:cNvSpPr txBox="1"/>
          <p:nvPr>
            <p:ph idx="1" type="body"/>
          </p:nvPr>
        </p:nvSpPr>
        <p:spPr>
          <a:xfrm>
            <a:off x="813947" y="2188875"/>
            <a:ext cx="8594700" cy="1670400"/>
          </a:xfrm>
          <a:prstGeom prst="rect">
            <a:avLst/>
          </a:prstGeom>
          <a:noFill/>
          <a:ln>
            <a:noFill/>
          </a:ln>
        </p:spPr>
        <p:txBody>
          <a:bodyPr anchorCtr="0" anchor="t" bIns="45700" lIns="91425" spcFirstLastPara="1" rIns="91425" wrap="square" tIns="45700">
            <a:spAutoFit/>
          </a:bodyPr>
          <a:lstStyle/>
          <a:p>
            <a:pPr indent="0" lvl="0" marL="0" rtl="0" algn="l">
              <a:lnSpc>
                <a:spcPct val="95000"/>
              </a:lnSpc>
              <a:spcBef>
                <a:spcPts val="0"/>
              </a:spcBef>
              <a:spcAft>
                <a:spcPts val="0"/>
              </a:spcAft>
              <a:buSzPts val="1440"/>
              <a:buNone/>
            </a:pPr>
            <a:r>
              <a:rPr b="1" i="1" lang="en-US">
                <a:solidFill>
                  <a:srgbClr val="2F5496"/>
                </a:solidFill>
                <a:latin typeface="Lato"/>
                <a:ea typeface="Lato"/>
                <a:cs typeface="Lato"/>
                <a:sym typeface="Lato"/>
              </a:rPr>
              <a:t>LayersToRGBImage</a:t>
            </a:r>
            <a:r>
              <a:rPr lang="en-US" sz="1900">
                <a:solidFill>
                  <a:srgbClr val="2F5496"/>
                </a:solidFill>
                <a:latin typeface="Lato"/>
                <a:ea typeface="Lato"/>
                <a:cs typeface="Lato"/>
                <a:sym typeface="Lato"/>
              </a:rPr>
              <a:t> </a:t>
            </a:r>
            <a:r>
              <a:rPr lang="en-US" sz="1900">
                <a:solidFill>
                  <a:schemeClr val="dk1"/>
                </a:solidFill>
                <a:latin typeface="Lato"/>
                <a:ea typeface="Lato"/>
                <a:cs typeface="Lato"/>
                <a:sym typeface="Lato"/>
              </a:rPr>
              <a:t>- </a:t>
            </a:r>
            <a:r>
              <a:rPr lang="en-US" sz="1900">
                <a:solidFill>
                  <a:srgbClr val="313B3F"/>
                </a:solidFill>
                <a:latin typeface="Lato"/>
                <a:ea typeface="Lato"/>
                <a:cs typeface="Lato"/>
                <a:sym typeface="Lato"/>
              </a:rPr>
              <a:t>Converts the layer representation (categorical arrays) to a color representation for visualization</a:t>
            </a:r>
            <a:endParaRPr sz="1900">
              <a:solidFill>
                <a:srgbClr val="313B3F"/>
              </a:solidFill>
              <a:latin typeface="Lato"/>
              <a:ea typeface="Lato"/>
              <a:cs typeface="Lato"/>
              <a:sym typeface="Lato"/>
            </a:endParaRPr>
          </a:p>
          <a:p>
            <a:pPr indent="0" lvl="1" marL="274320" rtl="0" algn="l">
              <a:lnSpc>
                <a:spcPct val="90000"/>
              </a:lnSpc>
              <a:spcBef>
                <a:spcPts val="500"/>
              </a:spcBef>
              <a:spcAft>
                <a:spcPts val="0"/>
              </a:spcAft>
              <a:buSzPts val="1800"/>
              <a:buNone/>
            </a:pPr>
            <a:r>
              <a:rPr b="1" lang="en-US" sz="1900">
                <a:solidFill>
                  <a:srgbClr val="313B3F"/>
                </a:solidFill>
                <a:latin typeface="Lato"/>
                <a:ea typeface="Lato"/>
                <a:cs typeface="Lato"/>
                <a:sym typeface="Lato"/>
              </a:rPr>
              <a:t>Arguments :</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b="1" lang="en-US" sz="1900">
                <a:solidFill>
                  <a:srgbClr val="313B3F"/>
                </a:solidFill>
                <a:latin typeface="Lato"/>
                <a:ea typeface="Lato"/>
                <a:cs typeface="Lato"/>
                <a:sym typeface="Lato"/>
              </a:rPr>
              <a:t>	</a:t>
            </a:r>
            <a:r>
              <a:rPr lang="en-US" sz="1900">
                <a:solidFill>
                  <a:srgbClr val="313B3F"/>
                </a:solidFill>
                <a:latin typeface="Lato"/>
                <a:ea typeface="Lato"/>
                <a:cs typeface="Lato"/>
                <a:sym typeface="Lato"/>
              </a:rPr>
              <a:t>img - Categorical segmented map (height, width, 13)</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b="1" lang="en-US" sz="1900">
                <a:solidFill>
                  <a:srgbClr val="313B3F"/>
                </a:solidFill>
                <a:latin typeface="Lato"/>
                <a:ea typeface="Lato"/>
                <a:cs typeface="Lato"/>
                <a:sym typeface="Lato"/>
              </a:rPr>
              <a:t>Returns</a:t>
            </a:r>
            <a:r>
              <a:rPr lang="en-US" sz="1900">
                <a:solidFill>
                  <a:srgbClr val="313B3F"/>
                </a:solidFill>
                <a:latin typeface="Lato"/>
                <a:ea typeface="Lato"/>
                <a:cs typeface="Lato"/>
                <a:sym typeface="Lato"/>
              </a:rPr>
              <a:t> - Colored segmentation map (width, height, 3) (RGB)</a:t>
            </a:r>
            <a:endParaRPr sz="1900">
              <a:solidFill>
                <a:srgbClr val="313B3F"/>
              </a:solidFill>
              <a:latin typeface="Lato"/>
              <a:ea typeface="Lato"/>
              <a:cs typeface="Lato"/>
              <a:sym typeface="Lato"/>
            </a:endParaRPr>
          </a:p>
        </p:txBody>
      </p:sp>
      <p:pic>
        <p:nvPicPr>
          <p:cNvPr id="158" name="Google Shape;158;p9"/>
          <p:cNvPicPr preferRelativeResize="0"/>
          <p:nvPr/>
        </p:nvPicPr>
        <p:blipFill rotWithShape="1">
          <a:blip r:embed="rId3">
            <a:alphaModFix/>
          </a:blip>
          <a:srcRect b="10931" l="11879" r="2993" t="3993"/>
          <a:stretch/>
        </p:blipFill>
        <p:spPr>
          <a:xfrm>
            <a:off x="813953" y="4066710"/>
            <a:ext cx="2447636" cy="2352833"/>
          </a:xfrm>
          <a:prstGeom prst="rect">
            <a:avLst/>
          </a:prstGeom>
          <a:noFill/>
          <a:ln>
            <a:noFill/>
          </a:ln>
        </p:spPr>
      </p:pic>
      <p:pic>
        <p:nvPicPr>
          <p:cNvPr id="159" name="Google Shape;159;p9"/>
          <p:cNvPicPr preferRelativeResize="0"/>
          <p:nvPr/>
        </p:nvPicPr>
        <p:blipFill rotWithShape="1">
          <a:blip r:embed="rId4">
            <a:alphaModFix/>
          </a:blip>
          <a:srcRect b="0" l="0" r="0" t="0"/>
          <a:stretch/>
        </p:blipFill>
        <p:spPr>
          <a:xfrm>
            <a:off x="4201739" y="4066700"/>
            <a:ext cx="6734175" cy="160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ew">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ew">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